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4"/>
  </p:notesMasterIdLst>
  <p:sldIdLst>
    <p:sldId id="256" r:id="rId2"/>
    <p:sldId id="304" r:id="rId3"/>
    <p:sldId id="308" r:id="rId4"/>
    <p:sldId id="280" r:id="rId5"/>
    <p:sldId id="262" r:id="rId6"/>
    <p:sldId id="276" r:id="rId7"/>
    <p:sldId id="275" r:id="rId8"/>
    <p:sldId id="277" r:id="rId9"/>
    <p:sldId id="279" r:id="rId10"/>
    <p:sldId id="273" r:id="rId11"/>
    <p:sldId id="305" r:id="rId12"/>
    <p:sldId id="306" r:id="rId13"/>
    <p:sldId id="312" r:id="rId14"/>
    <p:sldId id="309" r:id="rId15"/>
    <p:sldId id="311" r:id="rId16"/>
    <p:sldId id="281" r:id="rId17"/>
    <p:sldId id="285" r:id="rId18"/>
    <p:sldId id="259" r:id="rId19"/>
    <p:sldId id="263" r:id="rId20"/>
    <p:sldId id="272" r:id="rId21"/>
    <p:sldId id="260" r:id="rId22"/>
    <p:sldId id="286" r:id="rId23"/>
    <p:sldId id="287" r:id="rId24"/>
    <p:sldId id="288" r:id="rId25"/>
    <p:sldId id="295" r:id="rId26"/>
    <p:sldId id="297" r:id="rId27"/>
    <p:sldId id="316" r:id="rId28"/>
    <p:sldId id="261" r:id="rId29"/>
    <p:sldId id="267" r:id="rId30"/>
    <p:sldId id="289" r:id="rId31"/>
    <p:sldId id="290" r:id="rId32"/>
    <p:sldId id="293" r:id="rId33"/>
    <p:sldId id="294" r:id="rId34"/>
    <p:sldId id="291" r:id="rId35"/>
    <p:sldId id="292" r:id="rId36"/>
    <p:sldId id="298" r:id="rId37"/>
    <p:sldId id="299" r:id="rId38"/>
    <p:sldId id="303" r:id="rId39"/>
    <p:sldId id="302" r:id="rId40"/>
    <p:sldId id="314" r:id="rId41"/>
    <p:sldId id="258" r:id="rId42"/>
    <p:sldId id="301" r:id="rId43"/>
  </p:sldIdLst>
  <p:sldSz cx="9144000" cy="6858000" type="screen4x3"/>
  <p:notesSz cx="6858000" cy="9144000"/>
  <p:defaultText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67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50"/>
    <p:restoredTop sz="66268"/>
  </p:normalViewPr>
  <p:slideViewPr>
    <p:cSldViewPr snapToGrid="0" snapToObjects="1">
      <p:cViewPr varScale="1">
        <p:scale>
          <a:sx n="75" d="100"/>
          <a:sy n="75" d="100"/>
        </p:scale>
        <p:origin x="2840" y="168"/>
      </p:cViewPr>
      <p:guideLst/>
    </p:cSldViewPr>
  </p:slideViewPr>
  <p:outlineViewPr>
    <p:cViewPr>
      <p:scale>
        <a:sx n="33" d="100"/>
        <a:sy n="33" d="100"/>
      </p:scale>
      <p:origin x="0" y="-2112"/>
    </p:cViewPr>
  </p:outlineViewPr>
  <p:notesTextViewPr>
    <p:cViewPr>
      <p:scale>
        <a:sx n="105" d="100"/>
        <a:sy n="105" d="100"/>
      </p:scale>
      <p:origin x="0" y="-304"/>
    </p:cViewPr>
  </p:notesTextViewPr>
  <p:sorterViewPr>
    <p:cViewPr>
      <p:scale>
        <a:sx n="103" d="100"/>
        <a:sy n="10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A"/>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B0871-FEBC-AA44-9121-DBA5ECB2B67A}" type="datetimeFigureOut">
              <a:rPr lang="es-PA" smtClean="0"/>
              <a:t>04/02/21</a:t>
            </a:fld>
            <a:endParaRPr lang="es-PA"/>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PA"/>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s-PA"/>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A"/>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2A9A80-A6B4-6346-8031-541DFF96B9C7}" type="slidenum">
              <a:rPr lang="es-PA" smtClean="0"/>
              <a:t>‹Nº›</a:t>
            </a:fld>
            <a:endParaRPr lang="es-PA"/>
          </a:p>
        </p:txBody>
      </p:sp>
    </p:spTree>
    <p:extLst>
      <p:ext uri="{BB962C8B-B14F-4D97-AF65-F5344CB8AC3E}">
        <p14:creationId xmlns:p14="http://schemas.microsoft.com/office/powerpoint/2010/main" val="3712789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A"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PA" dirty="0"/>
              <a:t>PRIMERAS PALABRAS. Muy buenas tardes a todos. Felicito a la Ciudad del Saber por haber tenido la iniciativa de organizar unas jornadas destinadas a hablar de la mujer. Manuel me sugirió hace un tiempo el que preparase una presentación para cerrar el mes de la mujer, y yo pensé que sería buena idea detenernos a hacer un análisis de la mujer en época precolombina –ver sus roles y el valor que se le dio a la mujer en esa época- tomando como referencia a las mujeres enterradas en El Caño. Pero antes de que veamos los enterramientos de El Caño y hablemos de lo que podamos deducir del rol o roles de la mujer en la sociedad representada allí, voy a hacer una breve introducción para hablarles de la arqueología de género y lo que se ha investigado y sugerido con respecto al rol de la mujer en diferentes grupos étnicos y también en la antigüedad.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P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PA" b="1" dirty="0"/>
          </a:p>
        </p:txBody>
      </p:sp>
      <p:sp>
        <p:nvSpPr>
          <p:cNvPr id="4" name="Marcador de número de diapositiva 3"/>
          <p:cNvSpPr>
            <a:spLocks noGrp="1"/>
          </p:cNvSpPr>
          <p:nvPr>
            <p:ph type="sldNum" sz="quarter" idx="5"/>
          </p:nvPr>
        </p:nvSpPr>
        <p:spPr/>
        <p:txBody>
          <a:bodyPr/>
          <a:lstStyle/>
          <a:p>
            <a:fld id="{3E2A9A80-A6B4-6346-8031-541DFF96B9C7}" type="slidenum">
              <a:rPr lang="es-PA" smtClean="0"/>
              <a:t>1</a:t>
            </a:fld>
            <a:endParaRPr lang="es-PA"/>
          </a:p>
        </p:txBody>
      </p:sp>
    </p:spTree>
    <p:extLst>
      <p:ext uri="{BB962C8B-B14F-4D97-AF65-F5344CB8AC3E}">
        <p14:creationId xmlns:p14="http://schemas.microsoft.com/office/powerpoint/2010/main" val="3122207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A" sz="1200" b="0" i="0" kern="1200" dirty="0">
                <a:solidFill>
                  <a:schemeClr val="tx1"/>
                </a:solidFill>
                <a:effectLst/>
                <a:latin typeface="+mn-lt"/>
                <a:ea typeface="+mn-ea"/>
                <a:cs typeface="+mn-cs"/>
              </a:rPr>
              <a:t>En </a:t>
            </a:r>
            <a:r>
              <a:rPr lang="es-PA" sz="1200" b="0" i="1" kern="1200" dirty="0">
                <a:solidFill>
                  <a:schemeClr val="tx1"/>
                </a:solidFill>
                <a:effectLst/>
                <a:latin typeface="+mn-lt"/>
                <a:ea typeface="+mn-ea"/>
                <a:cs typeface="+mn-cs"/>
              </a:rPr>
              <a:t>A history of their own,</a:t>
            </a:r>
            <a:r>
              <a:rPr lang="es-PA" sz="1200" b="0" i="0" kern="1200" dirty="0">
                <a:solidFill>
                  <a:schemeClr val="tx1"/>
                </a:solidFill>
                <a:effectLst/>
                <a:latin typeface="+mn-lt"/>
                <a:ea typeface="+mn-ea"/>
                <a:cs typeface="+mn-cs"/>
              </a:rPr>
              <a:t> Bonnie Anderson y Judith Zinsser, ponen en duda esta manifestación relativa al </a:t>
            </a:r>
            <a:r>
              <a:rPr lang="es-PA" sz="1200" b="0" i="1" kern="1200" dirty="0">
                <a:solidFill>
                  <a:schemeClr val="tx1"/>
                </a:solidFill>
                <a:effectLst/>
                <a:latin typeface="+mn-lt"/>
                <a:ea typeface="+mn-ea"/>
                <a:cs typeface="+mn-cs"/>
              </a:rPr>
              <a:t>status</a:t>
            </a:r>
            <a:r>
              <a:rPr lang="es-PA" sz="1200" b="0" i="0" kern="1200" dirty="0">
                <a:solidFill>
                  <a:schemeClr val="tx1"/>
                </a:solidFill>
                <a:effectLst/>
                <a:latin typeface="+mn-lt"/>
                <a:ea typeface="+mn-ea"/>
                <a:cs typeface="+mn-cs"/>
              </a:rPr>
              <a:t> prehistórico de la mujer mediante el examen de evidencias arqueológicas, biológicas, psicológicas, antropológicas y escritas que hacen referencia directa o indirectamente al estatus de la mujer en la prehistoria. Mantienen que ya por entonces este estaba perfectamente establecido como un </a:t>
            </a:r>
            <a:r>
              <a:rPr lang="es-PA" sz="1200" b="0" i="1" kern="1200" dirty="0">
                <a:solidFill>
                  <a:schemeClr val="tx1"/>
                </a:solidFill>
                <a:effectLst/>
                <a:latin typeface="+mn-lt"/>
                <a:ea typeface="+mn-ea"/>
                <a:cs typeface="+mn-cs"/>
              </a:rPr>
              <a:t>status</a:t>
            </a:r>
            <a:r>
              <a:rPr lang="es-PA" sz="1200" b="0" i="0" kern="1200" dirty="0">
                <a:solidFill>
                  <a:schemeClr val="tx1"/>
                </a:solidFill>
                <a:effectLst/>
                <a:latin typeface="+mn-lt"/>
                <a:ea typeface="+mn-ea"/>
                <a:cs typeface="+mn-cs"/>
              </a:rPr>
              <a:t> inferior y sugieren que la actividad bélica, y especialmente el combate cuerpo a cuerpo, fue la manera como los varones establecieron su importancia dentro de las sociedades. Además, con el tiempo se produce una evolución de las sociedades igualitarias-pacíficas a las sociedades jerarquizadas y culturas bélicas  en las cuales los individuos glorificaron la guerra y a los guerreros a través de las creencias, las historias y la religión de manera tal que, en estas culturas, el varón y su poder llegaban a verse como algo superior además de inevitable y natural.</a:t>
            </a:r>
          </a:p>
          <a:p>
            <a:endParaRPr lang="es-PA" sz="1200" b="0" i="0" kern="1200" dirty="0">
              <a:solidFill>
                <a:schemeClr val="tx1"/>
              </a:solidFill>
              <a:effectLst/>
              <a:latin typeface="+mn-lt"/>
              <a:ea typeface="+mn-ea"/>
              <a:cs typeface="+mn-cs"/>
            </a:endParaRPr>
          </a:p>
          <a:p>
            <a:r>
              <a:rPr lang="es-PA" sz="1200" b="0" i="0" kern="1200" dirty="0">
                <a:solidFill>
                  <a:schemeClr val="tx1"/>
                </a:solidFill>
                <a:effectLst/>
                <a:latin typeface="+mn-lt"/>
                <a:ea typeface="+mn-ea"/>
                <a:cs typeface="+mn-cs"/>
              </a:rPr>
              <a:t>En definitiva, las evidencias arqueológicas no son concluyentes con respecto a si existieron no existieron matriarcados en la antigüedad por lo que el papel de la mujer en la prehistoria y los orígenes de la dominación masculina siguen sin estar claros. </a:t>
            </a:r>
            <a:endParaRPr lang="es-PA" dirty="0"/>
          </a:p>
          <a:p>
            <a:endParaRPr lang="es-PA" dirty="0"/>
          </a:p>
        </p:txBody>
      </p:sp>
      <p:sp>
        <p:nvSpPr>
          <p:cNvPr id="4" name="Marcador de número de diapositiva 3"/>
          <p:cNvSpPr>
            <a:spLocks noGrp="1"/>
          </p:cNvSpPr>
          <p:nvPr>
            <p:ph type="sldNum" sz="quarter" idx="5"/>
          </p:nvPr>
        </p:nvSpPr>
        <p:spPr/>
        <p:txBody>
          <a:bodyPr/>
          <a:lstStyle/>
          <a:p>
            <a:fld id="{3E2A9A80-A6B4-6346-8031-541DFF96B9C7}" type="slidenum">
              <a:rPr lang="es-PA" smtClean="0"/>
              <a:t>10</a:t>
            </a:fld>
            <a:endParaRPr lang="es-PA"/>
          </a:p>
        </p:txBody>
      </p:sp>
    </p:spTree>
    <p:extLst>
      <p:ext uri="{BB962C8B-B14F-4D97-AF65-F5344CB8AC3E}">
        <p14:creationId xmlns:p14="http://schemas.microsoft.com/office/powerpoint/2010/main" val="3334910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A" sz="1200" kern="1200" dirty="0">
                <a:solidFill>
                  <a:schemeClr val="tx1"/>
                </a:solidFill>
                <a:effectLst/>
                <a:latin typeface="+mn-lt"/>
                <a:ea typeface="+mn-ea"/>
                <a:cs typeface="+mn-cs"/>
              </a:rPr>
              <a:t>Pasemos ahora a El Caño. Como saben hemos estado investigando en este sitio desde el año 2006. El yacimiento se encuentra a 50 msnm entre los ríos Río Grande y El Caño, en una planicie aluvial de suelos arcillosos. Hoy es una zona de potreros, grandes fincas destinadas al cultivo de la caña y parcelas en las que se cultivan hortalizas y arroz. Son característicos los reductos de bosque abierto, las cercas vivas, y los bosques de galería. El área recibe el promedio de precipitaciones anuales de apenas 2000 mm cúbicos lo que significa que estamos en la zona más seca del país.</a:t>
            </a:r>
            <a:endParaRPr lang="es-PA" dirty="0"/>
          </a:p>
        </p:txBody>
      </p:sp>
      <p:sp>
        <p:nvSpPr>
          <p:cNvPr id="4" name="Marcador de número de diapositiva 3"/>
          <p:cNvSpPr>
            <a:spLocks noGrp="1"/>
          </p:cNvSpPr>
          <p:nvPr>
            <p:ph type="sldNum" sz="quarter" idx="5"/>
          </p:nvPr>
        </p:nvSpPr>
        <p:spPr/>
        <p:txBody>
          <a:bodyPr/>
          <a:lstStyle/>
          <a:p>
            <a:fld id="{3E2A9A80-A6B4-6346-8031-541DFF96B9C7}" type="slidenum">
              <a:rPr lang="es-PA" smtClean="0"/>
              <a:t>11</a:t>
            </a:fld>
            <a:endParaRPr lang="es-PA"/>
          </a:p>
        </p:txBody>
      </p:sp>
    </p:spTree>
    <p:extLst>
      <p:ext uri="{BB962C8B-B14F-4D97-AF65-F5344CB8AC3E}">
        <p14:creationId xmlns:p14="http://schemas.microsoft.com/office/powerpoint/2010/main" val="3926465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A" sz="1200" kern="1200" dirty="0">
                <a:solidFill>
                  <a:schemeClr val="tx1"/>
                </a:solidFill>
                <a:effectLst/>
                <a:latin typeface="+mn-lt"/>
                <a:ea typeface="+mn-ea"/>
                <a:cs typeface="+mn-cs"/>
              </a:rPr>
              <a:t>Del yacimiento arqueológico podemos decir que es un sitio precolombino de tradición Gran Coclé y que contiene componentes arqueológicos de tres fases diferentes del Período Cerámico Tardío: Fases A (700-850 d.C.), B (850-1000 d.C.) y C (1400-1550 d.C.). El período que se está investigando actualmente abarca las dos primeras fases. Por entonces el sitio era un espacio complejo y bien organizado de uso funerario, compuesto por un recinto ceremonial y un cementerio. </a:t>
            </a:r>
            <a:endParaRPr lang="es-PA" dirty="0"/>
          </a:p>
        </p:txBody>
      </p:sp>
      <p:sp>
        <p:nvSpPr>
          <p:cNvPr id="4" name="Marcador de número de diapositiva 3"/>
          <p:cNvSpPr>
            <a:spLocks noGrp="1"/>
          </p:cNvSpPr>
          <p:nvPr>
            <p:ph type="sldNum" sz="quarter" idx="5"/>
          </p:nvPr>
        </p:nvSpPr>
        <p:spPr/>
        <p:txBody>
          <a:bodyPr/>
          <a:lstStyle/>
          <a:p>
            <a:fld id="{3E2A9A80-A6B4-6346-8031-541DFF96B9C7}" type="slidenum">
              <a:rPr lang="es-PA" smtClean="0"/>
              <a:t>12</a:t>
            </a:fld>
            <a:endParaRPr lang="es-PA"/>
          </a:p>
        </p:txBody>
      </p:sp>
    </p:spTree>
    <p:extLst>
      <p:ext uri="{BB962C8B-B14F-4D97-AF65-F5344CB8AC3E}">
        <p14:creationId xmlns:p14="http://schemas.microsoft.com/office/powerpoint/2010/main" val="2134649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A" sz="1200" kern="1200" dirty="0">
                <a:solidFill>
                  <a:schemeClr val="tx1"/>
                </a:solidFill>
                <a:effectLst/>
                <a:latin typeface="+mn-lt"/>
                <a:ea typeface="+mn-ea"/>
                <a:cs typeface="+mn-cs"/>
              </a:rPr>
              <a:t>El recinto ceremonial (Área 3) era el espacio donde consideramos tuvieron lugar algunos episodios de los rituales funerarios. Este espacio contenía algunas edificaciones construidas en madera, alineamientos de columnas de basalto, un conjunto de esculturas de piedra y una calzada. En los próximos años vamos a dedicar más tiempo y esfuerzos en investigar esta área. Hemos hechos pequeñas excavaciones ya y hemos descubierto que en el espacio que existe entre los alineamientos y el cementerio se asentaban una serie de edificios de madera CLICK. Queda mucho por hacer en este sentido, pero sería interesante a futuro reconstruir la necrópolis usando los datos arqueológicos y los materiales originales.</a:t>
            </a:r>
            <a:endParaRPr lang="es-PA" dirty="0"/>
          </a:p>
          <a:p>
            <a:endParaRPr lang="es-PA" dirty="0"/>
          </a:p>
        </p:txBody>
      </p:sp>
      <p:sp>
        <p:nvSpPr>
          <p:cNvPr id="4" name="Marcador de número de diapositiva 3"/>
          <p:cNvSpPr>
            <a:spLocks noGrp="1"/>
          </p:cNvSpPr>
          <p:nvPr>
            <p:ph type="sldNum" sz="quarter" idx="5"/>
          </p:nvPr>
        </p:nvSpPr>
        <p:spPr/>
        <p:txBody>
          <a:bodyPr/>
          <a:lstStyle/>
          <a:p>
            <a:fld id="{3E2A9A80-A6B4-6346-8031-541DFF96B9C7}" type="slidenum">
              <a:rPr lang="es-PA" smtClean="0"/>
              <a:t>13</a:t>
            </a:fld>
            <a:endParaRPr lang="es-PA"/>
          </a:p>
        </p:txBody>
      </p:sp>
    </p:spTree>
    <p:extLst>
      <p:ext uri="{BB962C8B-B14F-4D97-AF65-F5344CB8AC3E}">
        <p14:creationId xmlns:p14="http://schemas.microsoft.com/office/powerpoint/2010/main" val="899009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A" sz="1200" kern="1200" dirty="0">
                <a:solidFill>
                  <a:schemeClr val="tx1"/>
                </a:solidFill>
                <a:effectLst/>
                <a:latin typeface="+mn-lt"/>
                <a:ea typeface="+mn-ea"/>
                <a:cs typeface="+mn-cs"/>
              </a:rPr>
              <a:t>El cementerio estaba subdividido en al menos en dos sectores (Áreas 1 y 2) uno de los cuales (Área 1), era destinado específicamente al entierro de personas de alto estatus, </a:t>
            </a:r>
            <a:endParaRPr lang="es-PA" dirty="0"/>
          </a:p>
        </p:txBody>
      </p:sp>
      <p:sp>
        <p:nvSpPr>
          <p:cNvPr id="4" name="Marcador de número de diapositiva 3"/>
          <p:cNvSpPr>
            <a:spLocks noGrp="1"/>
          </p:cNvSpPr>
          <p:nvPr>
            <p:ph type="sldNum" sz="quarter" idx="5"/>
          </p:nvPr>
        </p:nvSpPr>
        <p:spPr/>
        <p:txBody>
          <a:bodyPr/>
          <a:lstStyle/>
          <a:p>
            <a:fld id="{3E2A9A80-A6B4-6346-8031-541DFF96B9C7}" type="slidenum">
              <a:rPr lang="es-PA" smtClean="0"/>
              <a:t>14</a:t>
            </a:fld>
            <a:endParaRPr lang="es-PA"/>
          </a:p>
        </p:txBody>
      </p:sp>
    </p:spTree>
    <p:extLst>
      <p:ext uri="{BB962C8B-B14F-4D97-AF65-F5344CB8AC3E}">
        <p14:creationId xmlns:p14="http://schemas.microsoft.com/office/powerpoint/2010/main" val="3896026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A" sz="1200" kern="1200" dirty="0">
                <a:solidFill>
                  <a:schemeClr val="tx1"/>
                </a:solidFill>
                <a:effectLst/>
                <a:latin typeface="+mn-lt"/>
                <a:ea typeface="+mn-ea"/>
                <a:cs typeface="+mn-cs"/>
              </a:rPr>
              <a:t>y el otro (Área 2) al entierro de  personas bajo estatus. </a:t>
            </a:r>
            <a:endParaRPr lang="es-PA" dirty="0"/>
          </a:p>
        </p:txBody>
      </p:sp>
      <p:sp>
        <p:nvSpPr>
          <p:cNvPr id="4" name="Marcador de número de diapositiva 3"/>
          <p:cNvSpPr>
            <a:spLocks noGrp="1"/>
          </p:cNvSpPr>
          <p:nvPr>
            <p:ph type="sldNum" sz="quarter" idx="5"/>
          </p:nvPr>
        </p:nvSpPr>
        <p:spPr/>
        <p:txBody>
          <a:bodyPr/>
          <a:lstStyle/>
          <a:p>
            <a:fld id="{3E2A9A80-A6B4-6346-8031-541DFF96B9C7}" type="slidenum">
              <a:rPr lang="es-PA" smtClean="0"/>
              <a:t>15</a:t>
            </a:fld>
            <a:endParaRPr lang="es-PA"/>
          </a:p>
        </p:txBody>
      </p:sp>
    </p:spTree>
    <p:extLst>
      <p:ext uri="{BB962C8B-B14F-4D97-AF65-F5344CB8AC3E}">
        <p14:creationId xmlns:p14="http://schemas.microsoft.com/office/powerpoint/2010/main" val="1916430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PA" dirty="0"/>
          </a:p>
          <a:p>
            <a:pPr marL="0" marR="0" lvl="0" indent="0" algn="l" defTabSz="914400" rtl="0" eaLnBrk="1" fontAlgn="auto" latinLnBrk="0" hangingPunct="1">
              <a:lnSpc>
                <a:spcPct val="100000"/>
              </a:lnSpc>
              <a:spcBef>
                <a:spcPts val="0"/>
              </a:spcBef>
              <a:spcAft>
                <a:spcPts val="0"/>
              </a:spcAft>
              <a:buClrTx/>
              <a:buSzTx/>
              <a:buFontTx/>
              <a:buNone/>
              <a:tabLst/>
              <a:defRPr/>
            </a:pPr>
            <a:r>
              <a:rPr lang="es-PA" dirty="0"/>
              <a:t>Todas las tumbas del Area 1 contienen enterramientos múltiples (llamamos entierros múltiples a las inhumaciones que contienen varias personas enterradas al mismo tiempo). CLICK. Estas inhumaciones contienen hombres, mujeres y niños.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PA" dirty="0"/>
          </a:p>
          <a:p>
            <a:pPr marL="0" marR="0" lvl="0" indent="0" algn="l" defTabSz="914400" rtl="0" eaLnBrk="1" fontAlgn="auto" latinLnBrk="0" hangingPunct="1">
              <a:lnSpc>
                <a:spcPct val="100000"/>
              </a:lnSpc>
              <a:spcBef>
                <a:spcPts val="0"/>
              </a:spcBef>
              <a:spcAft>
                <a:spcPts val="0"/>
              </a:spcAft>
              <a:buClrTx/>
              <a:buSzTx/>
              <a:buFontTx/>
              <a:buNone/>
              <a:tabLst/>
              <a:defRPr/>
            </a:pPr>
            <a:r>
              <a:rPr lang="es-PA" dirty="0"/>
              <a:t>METODOLOGIA</a:t>
            </a:r>
          </a:p>
          <a:p>
            <a:pPr marL="0" marR="0" lvl="0" indent="0" algn="l" defTabSz="914400" rtl="0" eaLnBrk="1" fontAlgn="auto" latinLnBrk="0" hangingPunct="1">
              <a:lnSpc>
                <a:spcPct val="100000"/>
              </a:lnSpc>
              <a:spcBef>
                <a:spcPts val="0"/>
              </a:spcBef>
              <a:spcAft>
                <a:spcPts val="0"/>
              </a:spcAft>
              <a:buClrTx/>
              <a:buSzTx/>
              <a:buFontTx/>
              <a:buNone/>
              <a:tabLst/>
              <a:defRPr/>
            </a:pPr>
            <a:r>
              <a:rPr lang="es-PA" dirty="0"/>
              <a:t>En las sociedades que como las de El Caño no conocían la escritura y por lo tanto la única fuente de conocimiento son los restos arqueológicos, podemos </a:t>
            </a:r>
            <a:r>
              <a:rPr lang="es-PA" b="1" dirty="0"/>
              <a:t>a)  </a:t>
            </a:r>
            <a:r>
              <a:rPr lang="es-PA" dirty="0"/>
              <a:t>acercarnos al estudio de la mujer: 1) desde los propios restos óseos que podamos hallar en enterramientos, y 2) examinando las herramientas u otros enseres con las que fueron enterradas ; y </a:t>
            </a:r>
            <a:r>
              <a:rPr lang="es-PA" b="1" dirty="0"/>
              <a:t>b)  </a:t>
            </a:r>
            <a:r>
              <a:rPr lang="es-PA" dirty="0"/>
              <a:t>podemos inferir su importancia, o el peso específico de su rol dentro de la sociedad a la que pertenecían, por la manera como se las trataba en la iconografía o el trato y rol que representan en los enterramientos.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PA" dirty="0"/>
          </a:p>
          <a:p>
            <a:pPr marL="0" marR="0" lvl="0" indent="0" algn="l" defTabSz="914400" rtl="0" eaLnBrk="1" fontAlgn="auto" latinLnBrk="0" hangingPunct="1">
              <a:lnSpc>
                <a:spcPct val="100000"/>
              </a:lnSpc>
              <a:spcBef>
                <a:spcPts val="0"/>
              </a:spcBef>
              <a:spcAft>
                <a:spcPts val="0"/>
              </a:spcAft>
              <a:buClrTx/>
              <a:buSzTx/>
              <a:buFontTx/>
              <a:buNone/>
              <a:tabLst/>
              <a:defRPr/>
            </a:pPr>
            <a:r>
              <a:rPr lang="es-PA" dirty="0"/>
              <a:t>PLANTEAMIENTO</a:t>
            </a:r>
          </a:p>
          <a:p>
            <a:pPr marL="0" marR="0" lvl="0" indent="0" algn="l" defTabSz="914400" rtl="0" eaLnBrk="1" fontAlgn="auto" latinLnBrk="0" hangingPunct="1">
              <a:lnSpc>
                <a:spcPct val="100000"/>
              </a:lnSpc>
              <a:spcBef>
                <a:spcPts val="0"/>
              </a:spcBef>
              <a:spcAft>
                <a:spcPts val="0"/>
              </a:spcAft>
              <a:buClrTx/>
              <a:buSzTx/>
              <a:buFontTx/>
              <a:buNone/>
              <a:tabLst/>
              <a:defRPr/>
            </a:pPr>
            <a:r>
              <a:rPr lang="es-PA" dirty="0"/>
              <a:t>Cabe señalar que, en arqueología, existe un consenso general sobre el valor de los datos mortuorios para reconstruir la estructura social y otros aspectos importantes de una sociedad, ya que, como dice O´Shea los enterramientos “representan la culminación directa e intencionada de un comportamiento consciente, no es un residuo casual" (O'Shea 1981:39). Sin embargo, la reconstrucción social mediante el análisis de datos mortuorios ha sido un tema controvertido y objeto de intenso debate durante mucho tiempo por parte de los que piensan que es arriesgado asumir  que en todas las sociedades los individuos eran enterrados de acuerdo con los estatus sociales que ocupaban en vida. Existen numerosos casos etnográficos de sociedades que sí reproducen roles y estatus a través de los enterramientos (Brown 1981:29) pero en otros muchos casos los entierros se utilizan con fines políticos personales o de grupo (Barret 2000:66; D'Altroy 2015) o pueden ocurrir otras muchas cosas como que al momento en que se produce el entierro de una persona pobre, los supervivientes muestran su solidaridad ayudando a crear rituales funerarios "dignos" ayudando a las familias que no pueden tenerlos (J. A. Brown 1995; Goody 1962; Pader 1982).  En mi opinión, y puedo decir que yo veo a los funerales de El Caño como actos políticos, la teoría de que los restos mortuorios representan el estatus social en vida funciona en sociedades donde los estatus están bien definidos y la transmisión del poder es hereditaria como hemos podido probar es el caso de la sociedad de El Caño. En esos casos interesa el dejar bien claro usando para ello los enterramientos quien es el jefe o cual es el estatus de la familia del fallecido.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PA" dirty="0"/>
          </a:p>
          <a:p>
            <a:pPr marL="0" marR="0" lvl="0" indent="0" algn="l" defTabSz="914400" rtl="0" eaLnBrk="1" fontAlgn="auto" latinLnBrk="0" hangingPunct="1">
              <a:lnSpc>
                <a:spcPct val="100000"/>
              </a:lnSpc>
              <a:spcBef>
                <a:spcPts val="0"/>
              </a:spcBef>
              <a:spcAft>
                <a:spcPts val="0"/>
              </a:spcAft>
              <a:buClrTx/>
              <a:buSzTx/>
              <a:buFontTx/>
              <a:buNone/>
              <a:tabLst/>
              <a:defRPr/>
            </a:pPr>
            <a:r>
              <a:rPr lang="es-PA" dirty="0"/>
              <a:t>También quisiera decir antes de continuar que los enterramientos de El Caño son muy especiales porque están cargados de mucho simbolismo. Todas las cosas colocadas en ellos tuvieron un sentido o tienen un sentido y la manera como están colocadas también. La ubicación de cada individuo fue cuidadosamente planificada en todos los casos. En T2, la ihumanción que ven en pantalla, un enterramiento multiple compuesto solamente de varones, las composiciones son estrictamente simétricas y jerárquicas. El ocupante principal (CLICK), situado en el centro del grupo, representa la columna vertebral de la sociedad, la entidad articuladora, la persona que garantizaba el equilibrio y el orden social. El resto de las personas que lo acompañan murieron para acompañarlo. La práctica de sacrificar personas para que sirvan de acompañantes, y la jerarquía de las composiciones, implican la creencia en una existencia más allá de la muerte y la importancia del rango social y la jerarquía no solo en el mundo terrrenal, en el mundo en que vivian,  sino también en el más allá. En otras palas, para estas personas su futuro, su vida de utratumba, se presenta como una continuidad del mundo en el que vivieron.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PA" dirty="0"/>
          </a:p>
          <a:p>
            <a:endParaRPr lang="es-PA" dirty="0"/>
          </a:p>
        </p:txBody>
      </p:sp>
      <p:sp>
        <p:nvSpPr>
          <p:cNvPr id="4" name="Marcador de número de diapositiva 3"/>
          <p:cNvSpPr>
            <a:spLocks noGrp="1"/>
          </p:cNvSpPr>
          <p:nvPr>
            <p:ph type="sldNum" sz="quarter" idx="5"/>
          </p:nvPr>
        </p:nvSpPr>
        <p:spPr/>
        <p:txBody>
          <a:bodyPr/>
          <a:lstStyle/>
          <a:p>
            <a:fld id="{3E2A9A80-A6B4-6346-8031-541DFF96B9C7}" type="slidenum">
              <a:rPr lang="es-PA" smtClean="0"/>
              <a:t>16</a:t>
            </a:fld>
            <a:endParaRPr lang="es-PA"/>
          </a:p>
        </p:txBody>
      </p:sp>
    </p:spTree>
    <p:extLst>
      <p:ext uri="{BB962C8B-B14F-4D97-AF65-F5344CB8AC3E}">
        <p14:creationId xmlns:p14="http://schemas.microsoft.com/office/powerpoint/2010/main" val="1605457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A" sz="1200" kern="1200" dirty="0">
                <a:solidFill>
                  <a:schemeClr val="tx1"/>
                </a:solidFill>
                <a:effectLst/>
                <a:latin typeface="+mn-lt"/>
                <a:ea typeface="+mn-ea"/>
                <a:cs typeface="+mn-cs"/>
              </a:rPr>
              <a:t>La T1 es una tumba del Período Cerámico Tardío Fase B. Una vez acondicionado el espacio que albergaría el entierro, se dispusieron sobre el suelo de la fosa los cuerpos de ocho individuos. CLICK. Los individuos I1, I4, I5 e I8 son cuatro adultos de sexo indeterminado, el I6 e I7 son dos adultos de sexo femenino, y el I2 e I3 son dos subadultos de sexo indeterminado. Todos fueron enterrados en decúbito dorsal extendido menos uno de ellos, el I4, que fue colocado en decúbito prono. Los individuos de I3, I4, I5, I6, I7 e I8 fueron dispuestos directamente sobre el suelo de la fosa, y los individuos I1 e I2 fueron colocados sobre ellos. Teniendo en cuenta la posición que ocupan en el enterramiento y el tipo de artefactos que componen sus ajuares funerarios, los individuos I1 e I2 son, sin lugar a duda, los ie mayor estatus de la tumba, siendo superior el del I1. </a:t>
            </a:r>
            <a:endParaRPr lang="es-P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P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P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P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PA" dirty="0"/>
          </a:p>
          <a:p>
            <a:endParaRPr lang="es-PA" dirty="0"/>
          </a:p>
        </p:txBody>
      </p:sp>
      <p:sp>
        <p:nvSpPr>
          <p:cNvPr id="4" name="Marcador de número de diapositiva 3"/>
          <p:cNvSpPr>
            <a:spLocks noGrp="1"/>
          </p:cNvSpPr>
          <p:nvPr>
            <p:ph type="sldNum" sz="quarter" idx="5"/>
          </p:nvPr>
        </p:nvSpPr>
        <p:spPr/>
        <p:txBody>
          <a:bodyPr/>
          <a:lstStyle/>
          <a:p>
            <a:fld id="{3E2A9A80-A6B4-6346-8031-541DFF96B9C7}" type="slidenum">
              <a:rPr lang="es-PA" smtClean="0"/>
              <a:t>17</a:t>
            </a:fld>
            <a:endParaRPr lang="es-PA"/>
          </a:p>
        </p:txBody>
      </p:sp>
    </p:spTree>
    <p:extLst>
      <p:ext uri="{BB962C8B-B14F-4D97-AF65-F5344CB8AC3E}">
        <p14:creationId xmlns:p14="http://schemas.microsoft.com/office/powerpoint/2010/main" val="1888908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A" sz="1200" kern="1200" dirty="0">
                <a:solidFill>
                  <a:schemeClr val="tx1"/>
                </a:solidFill>
                <a:effectLst/>
                <a:latin typeface="+mn-lt"/>
                <a:ea typeface="+mn-ea"/>
                <a:cs typeface="+mn-cs"/>
              </a:rPr>
              <a:t>Las mujeres son por tanto parte de su séquito, sus acompañantes. Creemos que la I7 es una mujer por la morfología de su mandíbula y su cráneo. No se identificaron procesos degenerativos, ni desgaste dental acusado, por lo que posiblemente se trate de un individuo adulto-joven. No pudimos estimar su estatura debido al mal estado de conservación de sus restos. La longitud de su esqueleto es de 1,59 m (cabeza - pies). Fue colocada en posición de decúbito supino (es decir, boca arriba), con la cara en norma frontal. </a:t>
            </a:r>
            <a:endParaRPr lang="es-ES" sz="1200" i="1" kern="1200" dirty="0">
              <a:solidFill>
                <a:schemeClr val="tx1"/>
              </a:solidFill>
              <a:effectLst/>
              <a:latin typeface="+mn-lt"/>
              <a:ea typeface="+mn-ea"/>
              <a:cs typeface="+mn-cs"/>
            </a:endParaRPr>
          </a:p>
          <a:p>
            <a:endParaRPr lang="es-ES" sz="1200" i="1" kern="1200" dirty="0">
              <a:solidFill>
                <a:schemeClr val="tx1"/>
              </a:solidFill>
              <a:effectLst/>
              <a:latin typeface="+mn-lt"/>
              <a:ea typeface="+mn-ea"/>
              <a:cs typeface="+mn-cs"/>
            </a:endParaRPr>
          </a:p>
          <a:p>
            <a:r>
              <a:rPr lang="es-PA" sz="1200" kern="1200" dirty="0">
                <a:solidFill>
                  <a:schemeClr val="tx1"/>
                </a:solidFill>
                <a:effectLst/>
                <a:latin typeface="+mn-lt"/>
                <a:ea typeface="+mn-ea"/>
                <a:cs typeface="+mn-cs"/>
              </a:rPr>
              <a:t>La I6 (CLICK) también tiene una mandíbula y cráneo gráciles. Presenta un fuerte desgaste dental, aunque no se identificaron procesos degenerativos, por lo que es posible que sea una mujer mayor, o al menos de más edad que la anterior. No se ha podido calcular su estatura debido al mal estado de conservación en que se encuentra. La longitud de su esqueleto era de 1,55 m (cabeza - pies). Fue colocada en decúbito supinio sobre el individuo I5, un varón adulto, y entre los individuos I2 e I7. </a:t>
            </a:r>
          </a:p>
          <a:p>
            <a:endParaRPr lang="es-PA" sz="1200" kern="1200" dirty="0">
              <a:solidFill>
                <a:schemeClr val="tx1"/>
              </a:solidFill>
              <a:effectLst/>
              <a:latin typeface="+mn-lt"/>
              <a:ea typeface="+mn-ea"/>
              <a:cs typeface="+mn-cs"/>
            </a:endParaRPr>
          </a:p>
          <a:p>
            <a:r>
              <a:rPr lang="es-PA" sz="1200" kern="1200" dirty="0">
                <a:solidFill>
                  <a:schemeClr val="tx1"/>
                </a:solidFill>
                <a:effectLst/>
                <a:latin typeface="+mn-lt"/>
                <a:ea typeface="+mn-ea"/>
                <a:cs typeface="+mn-cs"/>
              </a:rPr>
              <a:t>CLICK</a:t>
            </a:r>
          </a:p>
          <a:p>
            <a:r>
              <a:rPr lang="es-PA" sz="1200" kern="1200" dirty="0">
                <a:solidFill>
                  <a:schemeClr val="tx1"/>
                </a:solidFill>
                <a:effectLst/>
                <a:latin typeface="+mn-lt"/>
                <a:ea typeface="+mn-ea"/>
                <a:cs typeface="+mn-cs"/>
              </a:rPr>
              <a:t>Al I6 le pusieron como ajuar funerario varios objetos. Junto a la rodilla izquierda dos hachas, una azuela y cinco pulidores y (CLICK) sobre la pierna derecha dos láminas, una azuela, dos hachas y un cincel. </a:t>
            </a:r>
          </a:p>
          <a:p>
            <a:r>
              <a:rPr lang="es-PA" sz="1200" kern="1200" dirty="0">
                <a:solidFill>
                  <a:schemeClr val="tx1"/>
                </a:solidFill>
                <a:effectLst/>
                <a:latin typeface="+mn-lt"/>
                <a:ea typeface="+mn-ea"/>
                <a:cs typeface="+mn-cs"/>
              </a:rPr>
              <a:t>Podemos decir que son el kit de herramientas de supervivencia de estas sociedades. Están representadas todas las herramientas usadas en la época menos una, la lanza y el propulsor. De hecho ningunas de las mujeres enterradas en El Caño tiene asociado como parte de su ajuar funerario puntas de piedra, que es lo que nosotros nos encontramos de las lanzas porque como saben el cuerpo de la lanza es de madera y ese material se pierde con el paso del tiempo. </a:t>
            </a:r>
          </a:p>
          <a:p>
            <a:endParaRPr lang="es-PA" sz="1200" kern="1200" dirty="0">
              <a:solidFill>
                <a:schemeClr val="tx1"/>
              </a:solidFill>
              <a:effectLst/>
              <a:latin typeface="+mn-lt"/>
              <a:ea typeface="+mn-ea"/>
              <a:cs typeface="+mn-cs"/>
            </a:endParaRPr>
          </a:p>
          <a:p>
            <a:r>
              <a:rPr lang="es-PA" sz="1200" kern="1200" dirty="0">
                <a:solidFill>
                  <a:schemeClr val="tx1"/>
                </a:solidFill>
                <a:effectLst/>
                <a:latin typeface="+mn-lt"/>
                <a:ea typeface="+mn-ea"/>
                <a:cs typeface="+mn-cs"/>
              </a:rPr>
              <a:t>¿Qué son estos materiales para que servían? De estas herramientas podemos decir que: 1) las hachas eran usadas para cortar madera, aunque también pudieron haber sido usadas como armas de guerra, sobre todo cuando estas son muy grandes… en este caso, las hachas colocadas junto a ella son hachas pequeñas. Las hachas de mayor tamaño están asociadas siempre a los varones; 2) las azuelas pudieron haber sido usadas para debastar madera, pero también como herramienta agricola, para hacer surcos en la tierra y cortan los pequeños brotes que puedan aparecer mientras se hace este trabajo; 4) los cinceles son herramientas pensadas para trabajar la madera, para desgajar grandes bloques o hacer un trabajo fijo de tallado artesanal; 4) de los pulidores se usaban para para pulir las cerámicas. Recordemos que la elaboración de las cerámicas es una tarea tradicionalmente vinculada a la mujer; por últimos, esas finas lascas alargadas de calcedonia que vemos la imagen y que llamamos láminas son herramientas para cortar materiales blandos. Se caracterizan por presentar los márgenes muy afilados por lo que eran usadas como cuchillos. </a:t>
            </a:r>
          </a:p>
          <a:p>
            <a:r>
              <a:rPr lang="es-PA" sz="1200" kern="1200" dirty="0">
                <a:solidFill>
                  <a:schemeClr val="tx1"/>
                </a:solidFill>
                <a:effectLst/>
                <a:latin typeface="+mn-lt"/>
                <a:ea typeface="+mn-ea"/>
                <a:cs typeface="+mn-cs"/>
              </a:rPr>
              <a:t>La I6 representa por tanto a una mujer trabajadora, artesana y agricultora. Llama la atención que habiendo mujeres en esta tumba no se hubiesen colocado en ella metates y manos de moler (unas herramientas típicamente femeninas usada para moler grano), algo que sí pusieron en la T7, una tumba colindante en la que también fueron enterradas algunas mujeres y que veremos mas adelante.</a:t>
            </a:r>
          </a:p>
          <a:p>
            <a:r>
              <a:rPr lang="es-ES" sz="1200" kern="1200" dirty="0">
                <a:solidFill>
                  <a:schemeClr val="tx1"/>
                </a:solidFill>
                <a:effectLst/>
                <a:latin typeface="+mn-lt"/>
                <a:ea typeface="+mn-ea"/>
                <a:cs typeface="+mn-cs"/>
              </a:rPr>
              <a:t> </a:t>
            </a:r>
            <a:endParaRPr lang="es-PA" sz="1200" kern="1200" dirty="0">
              <a:solidFill>
                <a:schemeClr val="tx1"/>
              </a:solidFill>
              <a:effectLst/>
              <a:latin typeface="+mn-lt"/>
              <a:ea typeface="+mn-ea"/>
              <a:cs typeface="+mn-cs"/>
            </a:endParaRPr>
          </a:p>
          <a:p>
            <a:endParaRPr lang="es-PA" dirty="0"/>
          </a:p>
        </p:txBody>
      </p:sp>
      <p:sp>
        <p:nvSpPr>
          <p:cNvPr id="4" name="Marcador de número de diapositiva 3"/>
          <p:cNvSpPr>
            <a:spLocks noGrp="1"/>
          </p:cNvSpPr>
          <p:nvPr>
            <p:ph type="sldNum" sz="quarter" idx="5"/>
          </p:nvPr>
        </p:nvSpPr>
        <p:spPr/>
        <p:txBody>
          <a:bodyPr/>
          <a:lstStyle/>
          <a:p>
            <a:fld id="{3E2A9A80-A6B4-6346-8031-541DFF96B9C7}" type="slidenum">
              <a:rPr lang="es-PA" smtClean="0"/>
              <a:t>18</a:t>
            </a:fld>
            <a:endParaRPr lang="es-PA"/>
          </a:p>
        </p:txBody>
      </p:sp>
    </p:spTree>
    <p:extLst>
      <p:ext uri="{BB962C8B-B14F-4D97-AF65-F5344CB8AC3E}">
        <p14:creationId xmlns:p14="http://schemas.microsoft.com/office/powerpoint/2010/main" val="3812375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A" sz="1200" kern="1200" dirty="0">
              <a:solidFill>
                <a:schemeClr val="tx1"/>
              </a:solidFill>
              <a:effectLst/>
              <a:latin typeface="+mn-lt"/>
              <a:ea typeface="+mn-ea"/>
              <a:cs typeface="+mn-cs"/>
            </a:endParaRPr>
          </a:p>
          <a:p>
            <a:endParaRPr lang="es-PA" sz="1200" kern="1200" dirty="0">
              <a:solidFill>
                <a:schemeClr val="tx1"/>
              </a:solidFill>
              <a:effectLst/>
              <a:latin typeface="+mn-lt"/>
              <a:ea typeface="+mn-ea"/>
              <a:cs typeface="+mn-cs"/>
            </a:endParaRPr>
          </a:p>
          <a:p>
            <a:r>
              <a:rPr lang="es-PA" dirty="0"/>
              <a:t>Mencionabamos antes que una de las maneras de llegar al conocimiento del papel e importancia de la mujer en El Caño es observando la manera en que estas fueron tratadas y colocadas en los enterramientos. En la imagen pueden ver a las dos mujeres de la T1, CLICK</a:t>
            </a:r>
          </a:p>
        </p:txBody>
      </p:sp>
      <p:sp>
        <p:nvSpPr>
          <p:cNvPr id="4" name="Marcador de número de diapositiva 3"/>
          <p:cNvSpPr>
            <a:spLocks noGrp="1"/>
          </p:cNvSpPr>
          <p:nvPr>
            <p:ph type="sldNum" sz="quarter" idx="5"/>
          </p:nvPr>
        </p:nvSpPr>
        <p:spPr/>
        <p:txBody>
          <a:bodyPr/>
          <a:lstStyle/>
          <a:p>
            <a:fld id="{3E2A9A80-A6B4-6346-8031-541DFF96B9C7}" type="slidenum">
              <a:rPr lang="es-PA" smtClean="0"/>
              <a:t>19</a:t>
            </a:fld>
            <a:endParaRPr lang="es-PA"/>
          </a:p>
        </p:txBody>
      </p:sp>
    </p:spTree>
    <p:extLst>
      <p:ext uri="{BB962C8B-B14F-4D97-AF65-F5344CB8AC3E}">
        <p14:creationId xmlns:p14="http://schemas.microsoft.com/office/powerpoint/2010/main" val="2862865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A" dirty="0"/>
              <a:t>INTRODUCCIÓN. La arqueología de género es una corriente de nuestra disciplina que examina la construcción social de las identidades y también las relaciones de género al entender que estas son una parte integral de cualquier teoría social; los investigadores que trabajan en arqueología de género lo que hacen es incorporar a la mujer en su análisis del pasado (crear un discurso igualitario sobre nuestro pasado) al tiempo que cuestionan que la mayoría de las representaciones producto de las investigaciones hechas hasta ahora, en la mayoría de los casos han girado en torno al hombre. Es una corriente que se inicia en la década de los 70 y toma fuerza en los 80 y que tiene como principales representantes a un grupo de de arqueólogas norteamericanas (Margaret W. Conkey especializada en el periodo Magdaleniense del Paleolítico Superior en los Pirineos franceses), Janet D. Spector coautora con Margaret Conkey de uno de los primeros artículos sobre arqueología de género titulado ”Archaeology and the Study of Gender “o Joan M. Gero cuyas investigaciones se centran en el género y las relaciones de poder en la prehistoria, particularmente en las regiones andinas de Argentina y Perú); también han sido importantes las investigadoras escandinavas como la dra. Liv Helga Dommasnes profesora de arqueología en la Universidad de Bergen, Noruega  que ha hecho múltiples estudios no solo de la mujer sino también de la niñez en la prehistoria y edad del bronce en escandinava. </a:t>
            </a:r>
          </a:p>
          <a:p>
            <a:pPr marL="0" marR="0" lvl="0" indent="0" algn="l" defTabSz="914400" rtl="0" eaLnBrk="1" fontAlgn="auto" latinLnBrk="0" hangingPunct="1">
              <a:lnSpc>
                <a:spcPct val="100000"/>
              </a:lnSpc>
              <a:spcBef>
                <a:spcPts val="0"/>
              </a:spcBef>
              <a:spcAft>
                <a:spcPts val="0"/>
              </a:spcAft>
              <a:buClrTx/>
              <a:buSzTx/>
              <a:buFontTx/>
              <a:buNone/>
              <a:tabLst/>
              <a:defRPr/>
            </a:pPr>
            <a:r>
              <a:rPr lang="es-PA" dirty="0"/>
              <a:t>Hecho el llamado de atención de dar visibilidad al papel de la mujer en el lpasado, lo cierto es que en la actualidad se ha logrado que la mujer sea tenida en cuenta, siendo numerosas las investigaciones que se enfocan en específico en el papel de la mujer. Los museos además son cada vez más conscientes en este sentido, e incorporan a la mujer en sus exposiciones incluidas la representación gráfica de las mismas y dado que las evidencias arqueológicas sobre muchos aspectos que tienen que ver con su vida son inciertos o poco concluyentes,</a:t>
            </a:r>
          </a:p>
          <a:p>
            <a:endParaRPr lang="es-PA" dirty="0"/>
          </a:p>
        </p:txBody>
      </p:sp>
      <p:sp>
        <p:nvSpPr>
          <p:cNvPr id="4" name="Marcador de número de diapositiva 3"/>
          <p:cNvSpPr>
            <a:spLocks noGrp="1"/>
          </p:cNvSpPr>
          <p:nvPr>
            <p:ph type="sldNum" sz="quarter" idx="5"/>
          </p:nvPr>
        </p:nvSpPr>
        <p:spPr/>
        <p:txBody>
          <a:bodyPr/>
          <a:lstStyle/>
          <a:p>
            <a:fld id="{3E2A9A80-A6B4-6346-8031-541DFF96B9C7}" type="slidenum">
              <a:rPr lang="es-PA" smtClean="0"/>
              <a:t>2</a:t>
            </a:fld>
            <a:endParaRPr lang="es-PA"/>
          </a:p>
        </p:txBody>
      </p:sp>
    </p:spTree>
    <p:extLst>
      <p:ext uri="{BB962C8B-B14F-4D97-AF65-F5344CB8AC3E}">
        <p14:creationId xmlns:p14="http://schemas.microsoft.com/office/powerpoint/2010/main" val="1831255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A" dirty="0"/>
              <a:t>estas fueron colocadas junto a dos individuos infantiles de la misma edad aproximadamente porque sabemos que ambos rondan los 12 años. Es interesante que se haya colocado el mismo número de mujeres que de niños y que a las mujeres se les haya dado tanto espacio. Creemos que esto responde a la intención de representar a la mujer como cuidadora de las nuevas generaciones y que la importancia que a este papel se le daba.</a:t>
            </a:r>
          </a:p>
          <a:p>
            <a:r>
              <a:rPr lang="es-PA" dirty="0"/>
              <a:t>En definitiva, en la T1 vemos que la mujer, si bien no ocupa el centro del enterramiento, la posición más importante, sí se la incluye representando los roles tradicionalmente asociados a la mujer, madre, cuidadora y desarrolladora de múltiples tareas relativas a la subsistencia.</a:t>
            </a:r>
          </a:p>
        </p:txBody>
      </p:sp>
      <p:sp>
        <p:nvSpPr>
          <p:cNvPr id="4" name="Marcador de número de diapositiva 3"/>
          <p:cNvSpPr>
            <a:spLocks noGrp="1"/>
          </p:cNvSpPr>
          <p:nvPr>
            <p:ph type="sldNum" sz="quarter" idx="5"/>
          </p:nvPr>
        </p:nvSpPr>
        <p:spPr/>
        <p:txBody>
          <a:bodyPr/>
          <a:lstStyle/>
          <a:p>
            <a:fld id="{3E2A9A80-A6B4-6346-8031-541DFF96B9C7}" type="slidenum">
              <a:rPr lang="es-PA" smtClean="0"/>
              <a:t>20</a:t>
            </a:fld>
            <a:endParaRPr lang="es-PA"/>
          </a:p>
        </p:txBody>
      </p:sp>
    </p:spTree>
    <p:extLst>
      <p:ext uri="{BB962C8B-B14F-4D97-AF65-F5344CB8AC3E}">
        <p14:creationId xmlns:p14="http://schemas.microsoft.com/office/powerpoint/2010/main" val="541017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P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P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P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PA" sz="1200" kern="1200" dirty="0">
                <a:solidFill>
                  <a:schemeClr val="tx1"/>
                </a:solidFill>
                <a:effectLst/>
                <a:latin typeface="+mn-lt"/>
                <a:ea typeface="+mn-ea"/>
                <a:cs typeface="+mn-cs"/>
              </a:rPr>
              <a:t>La T4 es una tumba también del Período Cerámico Tardío Fase B. Una vez acondicionado el espacio que albergaría el entierro, se dispusieron en el interior de esta tumba, 32 individuos: 26 varones, 3 mujeres y 3 niños. CLICK. El número de individuos enterrados es muy elevado en relación con el tamaño de la fosa que los alberga, lo que obligó al apilamiento masivo de los cuerpos en el momento del enterramiento. Por lo que respecta a su colocación, catorce esqueletos aparecieron dispuestos en decúbito prono, dieciséis decúbito supino, y uno en decúbito lateral izquierdo.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P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PA" sz="1200" kern="1200" dirty="0">
                <a:solidFill>
                  <a:schemeClr val="tx1"/>
                </a:solidFill>
                <a:effectLst/>
                <a:latin typeface="+mn-lt"/>
                <a:ea typeface="+mn-ea"/>
                <a:cs typeface="+mn-cs"/>
              </a:rPr>
              <a:t>Teniendo en cuenta el tipo y cantidad de artefactos que componen sus ajuares funerarios, el I1 es, sin lugar a dudas, el individuo de mayor estatus.  Es interesante constatar que a pesar de a pesar de ello, a pesar de ser la persona más importante de la tumba,  este individuo no fue enterrado en el centro del grupo lo cual es una anomalía dentro este tipo de enterramiento.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P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P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PA" sz="1200" kern="1200" dirty="0">
                <a:solidFill>
                  <a:schemeClr val="tx1"/>
                </a:solidFill>
                <a:effectLst/>
                <a:latin typeface="+mn-lt"/>
                <a:ea typeface="+mn-ea"/>
                <a:cs typeface="+mn-cs"/>
              </a:rPr>
              <a:t>Ocho individuos parecen haber sido enfardelados incluidas dos de las tres mujeres de esta tumba (enfardelados significa que fueron envueltos con telas y resinas antes de ser enterrados). </a:t>
            </a:r>
            <a:endParaRPr lang="es-P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P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P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PA" dirty="0"/>
          </a:p>
          <a:p>
            <a:pPr algn="ctr"/>
            <a:r>
              <a:rPr lang="es-ES_tradnl" sz="1200" dirty="0"/>
              <a:t>21 masculinos</a:t>
            </a:r>
          </a:p>
          <a:p>
            <a:pPr algn="ctr"/>
            <a:r>
              <a:rPr lang="es-ES_tradnl" sz="1200" dirty="0"/>
              <a:t>4 femeninos</a:t>
            </a:r>
          </a:p>
          <a:p>
            <a:pPr algn="ctr"/>
            <a:r>
              <a:rPr lang="es-ES_tradnl" sz="1200" dirty="0"/>
              <a:t>4 infantes</a:t>
            </a:r>
          </a:p>
          <a:p>
            <a:pPr algn="ctr"/>
            <a:r>
              <a:rPr lang="es-ES_tradnl" sz="1200" dirty="0"/>
              <a:t>7 adultos de sexo  indeterminados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P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P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P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P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P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PA" dirty="0"/>
          </a:p>
          <a:p>
            <a:endParaRPr lang="es-PA" dirty="0"/>
          </a:p>
          <a:p>
            <a:endParaRPr lang="es-PA" dirty="0"/>
          </a:p>
          <a:p>
            <a:endParaRPr lang="es-PA" dirty="0"/>
          </a:p>
          <a:p>
            <a:endParaRPr lang="es-PA" dirty="0"/>
          </a:p>
          <a:p>
            <a:endParaRPr lang="es-PA" dirty="0"/>
          </a:p>
          <a:p>
            <a:endParaRPr lang="es-ES_tradnl"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s-PA" sz="1200" kern="1200" dirty="0">
              <a:solidFill>
                <a:schemeClr val="tx1"/>
              </a:solidFill>
              <a:effectLst/>
              <a:latin typeface="+mn-lt"/>
              <a:ea typeface="+mn-ea"/>
              <a:cs typeface="+mn-cs"/>
            </a:endParaRPr>
          </a:p>
          <a:p>
            <a:endParaRPr lang="es-PA" sz="1200" kern="1200" dirty="0">
              <a:solidFill>
                <a:schemeClr val="tx1"/>
              </a:solidFill>
              <a:effectLst/>
              <a:latin typeface="+mn-lt"/>
              <a:ea typeface="+mn-ea"/>
              <a:cs typeface="+mn-cs"/>
            </a:endParaRPr>
          </a:p>
          <a:p>
            <a:endParaRPr lang="es-PA" dirty="0"/>
          </a:p>
        </p:txBody>
      </p:sp>
      <p:sp>
        <p:nvSpPr>
          <p:cNvPr id="4" name="Marcador de número de diapositiva 3"/>
          <p:cNvSpPr>
            <a:spLocks noGrp="1"/>
          </p:cNvSpPr>
          <p:nvPr>
            <p:ph type="sldNum" sz="quarter" idx="5"/>
          </p:nvPr>
        </p:nvSpPr>
        <p:spPr/>
        <p:txBody>
          <a:bodyPr/>
          <a:lstStyle/>
          <a:p>
            <a:fld id="{3E2A9A80-A6B4-6346-8031-541DFF96B9C7}" type="slidenum">
              <a:rPr lang="es-PA" smtClean="0"/>
              <a:t>21</a:t>
            </a:fld>
            <a:endParaRPr lang="es-PA"/>
          </a:p>
        </p:txBody>
      </p:sp>
    </p:spTree>
    <p:extLst>
      <p:ext uri="{BB962C8B-B14F-4D97-AF65-F5344CB8AC3E}">
        <p14:creationId xmlns:p14="http://schemas.microsoft.com/office/powerpoint/2010/main" val="54395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A" dirty="0"/>
              <a:t>En esta tumba fueron enterradas tres mujeers. Con respecto a sus características físicas…</a:t>
            </a:r>
          </a:p>
          <a:p>
            <a:endParaRPr lang="es-ES_tradnl" sz="1200" b="1" kern="1200" dirty="0">
              <a:solidFill>
                <a:schemeClr val="tx1"/>
              </a:solidFill>
              <a:effectLst/>
              <a:latin typeface="+mn-lt"/>
              <a:ea typeface="+mn-ea"/>
              <a:cs typeface="+mn-cs"/>
            </a:endParaRPr>
          </a:p>
          <a:p>
            <a:endParaRPr lang="es-ES_tradnl" sz="1200" b="1"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La  I2</a:t>
            </a:r>
            <a:endParaRPr lang="es-PA"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Es una mujer joven de entre 25 y 35 años, edad estimada a partir del desgaste dental. El sexo se determinó por la morfología y robustez de la apófisis </a:t>
            </a:r>
            <a:r>
              <a:rPr lang="es-ES_tradnl" sz="1200" kern="1200" dirty="0" err="1">
                <a:solidFill>
                  <a:schemeClr val="tx1"/>
                </a:solidFill>
                <a:effectLst/>
                <a:latin typeface="+mn-lt"/>
                <a:ea typeface="+mn-ea"/>
                <a:cs typeface="+mn-cs"/>
              </a:rPr>
              <a:t>mastoide</a:t>
            </a:r>
            <a:r>
              <a:rPr lang="es-ES_tradnl" sz="1200" kern="1200" dirty="0">
                <a:solidFill>
                  <a:schemeClr val="tx1"/>
                </a:solidFill>
                <a:effectLst/>
                <a:latin typeface="+mn-lt"/>
                <a:ea typeface="+mn-ea"/>
                <a:cs typeface="+mn-cs"/>
              </a:rPr>
              <a:t> y las dimensiones de las cabezas humerales y femorales. Fue depositada en decúbito prono con la cabeza orientada al NO y la cara ladeada hacia la izquierda. La longitud total del esqueleto es de 1,40 m (cabeza- tobillos). Calculamos que esta mujer medía entre 1,55 y 1,59 m. No nos pareció que estuviese enfardelada, ya que sus rodillas y sus tobillos estaban muy separados.</a:t>
            </a:r>
            <a:endParaRPr lang="es-PA"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s-PA"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CLICK . Tiene una marca de corte en el cráneo, realizada con un instrumento afilado y con movimiento de vaivén. </a:t>
            </a:r>
            <a:endParaRPr lang="es-PA"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s-PA"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CLICK. Presenta un desgaste dental en los dientes delanteros muy marcado. El de los dientes posteriores es normal. También se observó que tenía una caries </a:t>
            </a:r>
            <a:r>
              <a:rPr lang="es-ES_tradnl" sz="1200" kern="1200" dirty="0" err="1">
                <a:solidFill>
                  <a:schemeClr val="tx1"/>
                </a:solidFill>
                <a:effectLst/>
                <a:latin typeface="+mn-lt"/>
                <a:ea typeface="+mn-ea"/>
                <a:cs typeface="+mn-cs"/>
              </a:rPr>
              <a:t>oclusal</a:t>
            </a:r>
            <a:r>
              <a:rPr lang="es-ES_tradnl" sz="1200" kern="1200" dirty="0">
                <a:solidFill>
                  <a:schemeClr val="tx1"/>
                </a:solidFill>
                <a:effectLst/>
                <a:latin typeface="+mn-lt"/>
                <a:ea typeface="+mn-ea"/>
                <a:cs typeface="+mn-cs"/>
              </a:rPr>
              <a:t> incipiente en un molar secundario. </a:t>
            </a:r>
          </a:p>
          <a:p>
            <a:endParaRPr lang="es-ES_tradnl"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CLICK. También se aprecia una marcada periodontitis, con pérdida horizontal de hueso, en un fragmento de mandíbula que fue recuperado con los dientes. </a:t>
            </a:r>
          </a:p>
          <a:p>
            <a:endParaRPr lang="es-ES_tradnl"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Los desgastes y la periodontitis son patologías comunes en todos los individuos de El Caño sean estos mujeres o varones.</a:t>
            </a:r>
            <a:endParaRPr lang="es-PA"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s-PA"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No encontramos artefactos asociados a ella.</a:t>
            </a:r>
          </a:p>
          <a:p>
            <a:endParaRPr lang="es-PA" dirty="0"/>
          </a:p>
        </p:txBody>
      </p:sp>
      <p:sp>
        <p:nvSpPr>
          <p:cNvPr id="4" name="Marcador de número de diapositiva 3"/>
          <p:cNvSpPr>
            <a:spLocks noGrp="1"/>
          </p:cNvSpPr>
          <p:nvPr>
            <p:ph type="sldNum" sz="quarter" idx="5"/>
          </p:nvPr>
        </p:nvSpPr>
        <p:spPr/>
        <p:txBody>
          <a:bodyPr/>
          <a:lstStyle/>
          <a:p>
            <a:fld id="{3E2A9A80-A6B4-6346-8031-541DFF96B9C7}" type="slidenum">
              <a:rPr lang="es-PA" smtClean="0"/>
              <a:t>22</a:t>
            </a:fld>
            <a:endParaRPr lang="es-PA"/>
          </a:p>
        </p:txBody>
      </p:sp>
    </p:spTree>
    <p:extLst>
      <p:ext uri="{BB962C8B-B14F-4D97-AF65-F5344CB8AC3E}">
        <p14:creationId xmlns:p14="http://schemas.microsoft.com/office/powerpoint/2010/main" val="1531543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b="1" kern="1200" dirty="0">
                <a:solidFill>
                  <a:schemeClr val="tx1"/>
                </a:solidFill>
                <a:effectLst/>
                <a:latin typeface="+mn-lt"/>
                <a:ea typeface="+mn-ea"/>
                <a:cs typeface="+mn-cs"/>
              </a:rPr>
              <a:t>Individuo I17</a:t>
            </a:r>
            <a:endParaRPr lang="es-PA"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Mujer de entre 25 y 30 años, edad estimada en función a la fusión de las epífisis, que se encuentran todas fusionadas, con la excepción de la epífisis medial de la clavícula. La cabeza femoral izquierda y el isquion son muy gráciles, al igual que las vértebras lumbares, los huesos de las manos, las epífisis distales de los húmeros, la cabeza del radio izquierdo, su clavícula izquierda, sus fémures y el astrágalo y el peroné derecho. </a:t>
            </a:r>
            <a:endParaRPr lang="es-PA"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s-PA"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Fue depositada extendida en decúbito prono junto a la pared SO de la fosa, con la cabeza hacia el SE y la cara apoyada en el suelo. Las rodillas y los tobillos estaban uno muy cerca del otro. Las caderas se encontraron también muy cerca una de la otra por lo que pensamos fue enterrada enfardelada.</a:t>
            </a:r>
            <a:endParaRPr lang="es-PA"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s-PA"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La longitud total de su esqueleto in situ era de 1,43 m (desde el cráneo hasta las epífisis distales de las tibias). Su altura estaría entre 1,49 y 1,55 m.</a:t>
            </a:r>
          </a:p>
          <a:p>
            <a:r>
              <a:rPr lang="es-ES_tradnl" sz="1200" kern="1200" dirty="0">
                <a:solidFill>
                  <a:schemeClr val="tx1"/>
                </a:solidFill>
                <a:effectLst/>
                <a:latin typeface="+mn-lt"/>
                <a:ea typeface="+mn-ea"/>
                <a:cs typeface="+mn-cs"/>
              </a:rPr>
              <a:t> </a:t>
            </a:r>
            <a:endParaRPr lang="es-PA"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CLICK Los incisivos son en pala y muestran un desgaste importante. </a:t>
            </a:r>
          </a:p>
          <a:p>
            <a:r>
              <a:rPr lang="es-ES_tradnl" sz="1200" kern="1200" dirty="0">
                <a:solidFill>
                  <a:schemeClr val="tx1"/>
                </a:solidFill>
                <a:effectLst/>
                <a:latin typeface="+mn-lt"/>
                <a:ea typeface="+mn-ea"/>
                <a:cs typeface="+mn-cs"/>
              </a:rPr>
              <a:t>CLICK También se ha anotado la presencia de sarro en varios dientes y </a:t>
            </a:r>
          </a:p>
          <a:p>
            <a:r>
              <a:rPr lang="es-ES_tradnl" sz="1200" kern="1200" dirty="0">
                <a:solidFill>
                  <a:schemeClr val="tx1"/>
                </a:solidFill>
                <a:effectLst/>
                <a:latin typeface="+mn-lt"/>
                <a:ea typeface="+mn-ea"/>
                <a:cs typeface="+mn-cs"/>
              </a:rPr>
              <a:t>CLICK caries </a:t>
            </a:r>
            <a:r>
              <a:rPr lang="es-ES_tradnl" sz="1200" kern="1200" dirty="0" err="1">
                <a:solidFill>
                  <a:schemeClr val="tx1"/>
                </a:solidFill>
                <a:effectLst/>
                <a:latin typeface="+mn-lt"/>
                <a:ea typeface="+mn-ea"/>
                <a:cs typeface="+mn-cs"/>
              </a:rPr>
              <a:t>oclusales</a:t>
            </a:r>
            <a:r>
              <a:rPr lang="es-ES_tradnl" sz="1200" kern="1200" dirty="0">
                <a:solidFill>
                  <a:schemeClr val="tx1"/>
                </a:solidFill>
                <a:effectLst/>
                <a:latin typeface="+mn-lt"/>
                <a:ea typeface="+mn-ea"/>
                <a:cs typeface="+mn-cs"/>
              </a:rPr>
              <a:t> importantes en dos molares, con afectación de la dentina en ambos casos.</a:t>
            </a:r>
          </a:p>
          <a:p>
            <a:r>
              <a:rPr lang="es-ES_tradnl" sz="1200" kern="1200" dirty="0">
                <a:solidFill>
                  <a:schemeClr val="tx1"/>
                </a:solidFill>
                <a:effectLst/>
                <a:latin typeface="+mn-lt"/>
                <a:ea typeface="+mn-ea"/>
                <a:cs typeface="+mn-cs"/>
              </a:rPr>
              <a:t> </a:t>
            </a:r>
            <a:endParaRPr lang="es-PA"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No encontramos artefactos asociados </a:t>
            </a:r>
            <a:r>
              <a:rPr lang="es-ES" sz="1200" kern="1200" dirty="0">
                <a:solidFill>
                  <a:schemeClr val="tx1"/>
                </a:solidFill>
                <a:effectLst/>
                <a:latin typeface="+mn-lt"/>
                <a:ea typeface="+mn-ea"/>
                <a:cs typeface="+mn-cs"/>
              </a:rPr>
              <a:t>a ella.</a:t>
            </a:r>
            <a:endParaRPr lang="es-PA" sz="1200" kern="1200" dirty="0">
              <a:solidFill>
                <a:schemeClr val="tx1"/>
              </a:solidFill>
              <a:effectLst/>
              <a:latin typeface="+mn-lt"/>
              <a:ea typeface="+mn-ea"/>
              <a:cs typeface="+mn-cs"/>
            </a:endParaRPr>
          </a:p>
          <a:p>
            <a:endParaRPr lang="es-PA" dirty="0"/>
          </a:p>
        </p:txBody>
      </p:sp>
      <p:sp>
        <p:nvSpPr>
          <p:cNvPr id="4" name="Marcador de número de diapositiva 3"/>
          <p:cNvSpPr>
            <a:spLocks noGrp="1"/>
          </p:cNvSpPr>
          <p:nvPr>
            <p:ph type="sldNum" sz="quarter" idx="5"/>
          </p:nvPr>
        </p:nvSpPr>
        <p:spPr/>
        <p:txBody>
          <a:bodyPr/>
          <a:lstStyle/>
          <a:p>
            <a:fld id="{3E2A9A80-A6B4-6346-8031-541DFF96B9C7}" type="slidenum">
              <a:rPr lang="es-PA" smtClean="0"/>
              <a:t>23</a:t>
            </a:fld>
            <a:endParaRPr lang="es-PA"/>
          </a:p>
        </p:txBody>
      </p:sp>
    </p:spTree>
    <p:extLst>
      <p:ext uri="{BB962C8B-B14F-4D97-AF65-F5344CB8AC3E}">
        <p14:creationId xmlns:p14="http://schemas.microsoft.com/office/powerpoint/2010/main" val="1322580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b="1" kern="1200" dirty="0">
                <a:solidFill>
                  <a:schemeClr val="tx1"/>
                </a:solidFill>
                <a:effectLst/>
                <a:latin typeface="+mn-lt"/>
                <a:ea typeface="+mn-ea"/>
                <a:cs typeface="+mn-cs"/>
              </a:rPr>
              <a:t>Individuo I24</a:t>
            </a:r>
            <a:endParaRPr lang="es-PA"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Es una mujer de entre 25 y 40 años, edad estimada a partir del desgaste dental. La apófisis </a:t>
            </a:r>
            <a:r>
              <a:rPr lang="es-ES_tradnl" sz="1200" kern="1200" dirty="0" err="1">
                <a:solidFill>
                  <a:schemeClr val="tx1"/>
                </a:solidFill>
                <a:effectLst/>
                <a:latin typeface="+mn-lt"/>
                <a:ea typeface="+mn-ea"/>
                <a:cs typeface="+mn-cs"/>
              </a:rPr>
              <a:t>mastoide</a:t>
            </a:r>
            <a:r>
              <a:rPr lang="es-ES_tradnl" sz="1200" kern="1200" dirty="0">
                <a:solidFill>
                  <a:schemeClr val="tx1"/>
                </a:solidFill>
                <a:effectLst/>
                <a:latin typeface="+mn-lt"/>
                <a:ea typeface="+mn-ea"/>
                <a:cs typeface="+mn-cs"/>
              </a:rPr>
              <a:t> izquierda, la rótula del fémur derecho, la cabeza femoral de la cadera derecha y las epífisis de cúbito y radio del brazo izquierdo son muy gráciles.</a:t>
            </a:r>
            <a:endParaRPr lang="es-PA"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s-PA"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Fue depositada en decúbito supino, con la cabeza orientada al NO. Sus piernas estaban juntas y estiradas lo que indica que fue enfardelada. La longitud total de su esqueleto in situ era de 1,43 m. Se estima que tenía una altura de entre 1,48 y 1,49 m.</a:t>
            </a:r>
            <a:endParaRPr lang="es-PA"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s-PA"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CLICK Presenta incisivos en pala, con un desgaste diferencial importante con respecto al resto de dientes.  También tienen cíngulo, CLICK ligeras líneas de hipoplasia, CLICK periodontitis caries y sarro. </a:t>
            </a:r>
            <a:endParaRPr lang="es-PA"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s-PA"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No encontramos artefactos junto a ellas.</a:t>
            </a:r>
            <a:endParaRPr lang="es-PA" dirty="0"/>
          </a:p>
        </p:txBody>
      </p:sp>
      <p:sp>
        <p:nvSpPr>
          <p:cNvPr id="4" name="Marcador de número de diapositiva 3"/>
          <p:cNvSpPr>
            <a:spLocks noGrp="1"/>
          </p:cNvSpPr>
          <p:nvPr>
            <p:ph type="sldNum" sz="quarter" idx="5"/>
          </p:nvPr>
        </p:nvSpPr>
        <p:spPr/>
        <p:txBody>
          <a:bodyPr/>
          <a:lstStyle/>
          <a:p>
            <a:fld id="{3E2A9A80-A6B4-6346-8031-541DFF96B9C7}" type="slidenum">
              <a:rPr lang="es-PA" smtClean="0"/>
              <a:t>24</a:t>
            </a:fld>
            <a:endParaRPr lang="es-PA"/>
          </a:p>
        </p:txBody>
      </p:sp>
    </p:spTree>
    <p:extLst>
      <p:ext uri="{BB962C8B-B14F-4D97-AF65-F5344CB8AC3E}">
        <p14:creationId xmlns:p14="http://schemas.microsoft.com/office/powerpoint/2010/main" val="682390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A" dirty="0"/>
              <a:t>Lo que si encontramos junto a ellas fueron niños. Lo que ven en la imagen son las mujeres de las que hemos estado hablando una vez retirados del plano varones y niños  CLICK</a:t>
            </a:r>
          </a:p>
        </p:txBody>
      </p:sp>
      <p:sp>
        <p:nvSpPr>
          <p:cNvPr id="4" name="Marcador de número de diapositiva 3"/>
          <p:cNvSpPr>
            <a:spLocks noGrp="1"/>
          </p:cNvSpPr>
          <p:nvPr>
            <p:ph type="sldNum" sz="quarter" idx="5"/>
          </p:nvPr>
        </p:nvSpPr>
        <p:spPr/>
        <p:txBody>
          <a:bodyPr/>
          <a:lstStyle/>
          <a:p>
            <a:fld id="{3E2A9A80-A6B4-6346-8031-541DFF96B9C7}" type="slidenum">
              <a:rPr lang="es-PA" smtClean="0"/>
              <a:t>25</a:t>
            </a:fld>
            <a:endParaRPr lang="es-PA"/>
          </a:p>
        </p:txBody>
      </p:sp>
    </p:spTree>
    <p:extLst>
      <p:ext uri="{BB962C8B-B14F-4D97-AF65-F5344CB8AC3E}">
        <p14:creationId xmlns:p14="http://schemas.microsoft.com/office/powerpoint/2010/main" val="29876468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A" dirty="0"/>
              <a:t>…y estos los niños enterrados en esta tumba. En este caso se puede apreciar mejor que en la T1 la proximidad existente entre las mujeres y los niños versus la distancia entre este grupo y los varones y la repetición de un patrón según el cual los niños son colocados alrededor de las mujeres CLICK</a:t>
            </a:r>
          </a:p>
        </p:txBody>
      </p:sp>
      <p:sp>
        <p:nvSpPr>
          <p:cNvPr id="4" name="Marcador de número de diapositiva 3"/>
          <p:cNvSpPr>
            <a:spLocks noGrp="1"/>
          </p:cNvSpPr>
          <p:nvPr>
            <p:ph type="sldNum" sz="quarter" idx="5"/>
          </p:nvPr>
        </p:nvSpPr>
        <p:spPr/>
        <p:txBody>
          <a:bodyPr/>
          <a:lstStyle/>
          <a:p>
            <a:fld id="{3E2A9A80-A6B4-6346-8031-541DFF96B9C7}" type="slidenum">
              <a:rPr lang="es-PA" smtClean="0"/>
              <a:t>26</a:t>
            </a:fld>
            <a:endParaRPr lang="es-PA"/>
          </a:p>
        </p:txBody>
      </p:sp>
    </p:spTree>
    <p:extLst>
      <p:ext uri="{BB962C8B-B14F-4D97-AF65-F5344CB8AC3E}">
        <p14:creationId xmlns:p14="http://schemas.microsoft.com/office/powerpoint/2010/main" val="2351006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A" dirty="0"/>
              <a:t>¿Cómo interpretamos este distanciamiento entre mujeres y niños por un lado y hombres por otro?. Podríamos pensar que la mujer cobra protagonismo aquí como en la T1 como cuidadora. Pero lo cierto es que estos fueron enterrados a parte lo cual puede responder a la intención de equiparar a las mujeres con los niños quienes, en todas las sociedades antiguas, solian tener un estatus inferior por tratarse de individuos inmaduros. </a:t>
            </a:r>
          </a:p>
          <a:p>
            <a:endParaRPr lang="es-PA" dirty="0"/>
          </a:p>
          <a:p>
            <a:r>
              <a:rPr lang="es-PA" dirty="0"/>
              <a:t>Veamos que pasa en la T7 (CLICK)</a:t>
            </a:r>
          </a:p>
        </p:txBody>
      </p:sp>
      <p:sp>
        <p:nvSpPr>
          <p:cNvPr id="4" name="Marcador de número de diapositiva 3"/>
          <p:cNvSpPr>
            <a:spLocks noGrp="1"/>
          </p:cNvSpPr>
          <p:nvPr>
            <p:ph type="sldNum" sz="quarter" idx="5"/>
          </p:nvPr>
        </p:nvSpPr>
        <p:spPr/>
        <p:txBody>
          <a:bodyPr/>
          <a:lstStyle/>
          <a:p>
            <a:fld id="{3E2A9A80-A6B4-6346-8031-541DFF96B9C7}" type="slidenum">
              <a:rPr lang="es-PA" smtClean="0"/>
              <a:t>27</a:t>
            </a:fld>
            <a:endParaRPr lang="es-PA"/>
          </a:p>
        </p:txBody>
      </p:sp>
    </p:spTree>
    <p:extLst>
      <p:ext uri="{BB962C8B-B14F-4D97-AF65-F5344CB8AC3E}">
        <p14:creationId xmlns:p14="http://schemas.microsoft.com/office/powerpoint/2010/main" val="1765255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PA" dirty="0"/>
              <a:t>El entierro de esta tumba es también una </a:t>
            </a:r>
            <a:r>
              <a:rPr lang="es-PA" sz="1200" kern="1200" dirty="0">
                <a:solidFill>
                  <a:schemeClr val="tx1"/>
                </a:solidFill>
                <a:effectLst/>
                <a:latin typeface="+mn-lt"/>
                <a:ea typeface="+mn-ea"/>
                <a:cs typeface="+mn-cs"/>
              </a:rPr>
              <a:t>inhumación múltiple de entre 28 a 41: encontramos </a:t>
            </a:r>
            <a:r>
              <a:rPr lang="es-ES_tradnl" sz="1200" dirty="0"/>
              <a:t>19 restos masculinos; 7 femeninos y 15 infantes.</a:t>
            </a:r>
          </a:p>
          <a:p>
            <a:endParaRPr lang="es-PA" dirty="0"/>
          </a:p>
          <a:p>
            <a:pPr marL="0" marR="0" lvl="0" indent="0" algn="l" defTabSz="914400" rtl="0" eaLnBrk="1" fontAlgn="auto" latinLnBrk="0" hangingPunct="1">
              <a:lnSpc>
                <a:spcPct val="100000"/>
              </a:lnSpc>
              <a:spcBef>
                <a:spcPts val="0"/>
              </a:spcBef>
              <a:spcAft>
                <a:spcPts val="0"/>
              </a:spcAft>
              <a:buClrTx/>
              <a:buSzTx/>
              <a:buFontTx/>
              <a:buNone/>
              <a:tabLst/>
              <a:defRPr/>
            </a:pPr>
            <a:r>
              <a:rPr lang="es-PA" sz="1200" kern="1200" dirty="0">
                <a:solidFill>
                  <a:schemeClr val="tx1"/>
                </a:solidFill>
                <a:effectLst/>
                <a:latin typeface="+mn-lt"/>
                <a:ea typeface="+mn-ea"/>
                <a:cs typeface="+mn-cs"/>
              </a:rPr>
              <a:t>Las osamentas han aparecido en conexión anatómica, pero en muchos casos muy incompletas, lo que nos ha llevado a pensar que fueron enterrados indiviudos completos pero tambien individuos incompletos y algunas partes de cuerpos sueltas. La fosa es muy pequeña lo que obligó al apilamiento masivo de los cadáveres en el momento de su enterramiento.  La mayoría de los cuerpos fueron alineados en paralelo al lateral de la fosa. Por lo que respecta a su colocación la mayoría fueron colocados boca abajo y siete individuos parecen haber sido enfardelados.  CLICK. El ocupante principal de la tumba es un niño de entre 9 y 10 años. Lo acompaña un varón adultode entre 35 y 45 años de edad. Estos ocupaban el centro del enterramiento.</a:t>
            </a:r>
          </a:p>
          <a:p>
            <a:endParaRPr lang="es-PA" dirty="0"/>
          </a:p>
          <a:p>
            <a:r>
              <a:rPr lang="es-PA" dirty="0"/>
              <a:t>Como decíamos en la T7 fueron encontrados tres mujeres, y otros tantos restos articulados de mujeres.</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s-PA" sz="1200" kern="1200" dirty="0">
              <a:solidFill>
                <a:schemeClr val="tx1"/>
              </a:solidFill>
              <a:effectLst/>
              <a:latin typeface="+mn-lt"/>
              <a:ea typeface="+mn-ea"/>
              <a:cs typeface="+mn-cs"/>
            </a:endParaRPr>
          </a:p>
          <a:p>
            <a:endParaRPr lang="es-PA" dirty="0"/>
          </a:p>
        </p:txBody>
      </p:sp>
      <p:sp>
        <p:nvSpPr>
          <p:cNvPr id="4" name="Marcador de número de diapositiva 3"/>
          <p:cNvSpPr>
            <a:spLocks noGrp="1"/>
          </p:cNvSpPr>
          <p:nvPr>
            <p:ph type="sldNum" sz="quarter" idx="5"/>
          </p:nvPr>
        </p:nvSpPr>
        <p:spPr/>
        <p:txBody>
          <a:bodyPr/>
          <a:lstStyle/>
          <a:p>
            <a:fld id="{3E2A9A80-A6B4-6346-8031-541DFF96B9C7}" type="slidenum">
              <a:rPr lang="es-PA" smtClean="0"/>
              <a:t>28</a:t>
            </a:fld>
            <a:endParaRPr lang="es-PA"/>
          </a:p>
        </p:txBody>
      </p:sp>
    </p:spTree>
    <p:extLst>
      <p:ext uri="{BB962C8B-B14F-4D97-AF65-F5344CB8AC3E}">
        <p14:creationId xmlns:p14="http://schemas.microsoft.com/office/powerpoint/2010/main" val="19408840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kern="1200" dirty="0">
                <a:solidFill>
                  <a:schemeClr val="tx1"/>
                </a:solidFill>
                <a:effectLst/>
                <a:latin typeface="+mn-lt"/>
                <a:ea typeface="+mn-ea"/>
                <a:cs typeface="+mn-cs"/>
              </a:rPr>
              <a:t>La I2</a:t>
            </a:r>
            <a:endParaRPr lang="es-P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 una mujer de entre 35 y 45 años. Aunque su </a:t>
            </a:r>
            <a:r>
              <a:rPr lang="es-ES" sz="1200" kern="1200" dirty="0" err="1">
                <a:solidFill>
                  <a:schemeClr val="tx1"/>
                </a:solidFill>
                <a:effectLst/>
                <a:latin typeface="+mn-lt"/>
                <a:ea typeface="+mn-ea"/>
                <a:cs typeface="+mn-cs"/>
              </a:rPr>
              <a:t>mandíbula</a:t>
            </a:r>
            <a:r>
              <a:rPr lang="es-ES" sz="1200" kern="1200" dirty="0">
                <a:solidFill>
                  <a:schemeClr val="tx1"/>
                </a:solidFill>
                <a:effectLst/>
                <a:latin typeface="+mn-lt"/>
                <a:ea typeface="+mn-ea"/>
                <a:cs typeface="+mn-cs"/>
              </a:rPr>
              <a:t> es robusta, especialmente en la zona de </a:t>
            </a:r>
            <a:r>
              <a:rPr lang="es-ES" sz="1200" kern="1200" dirty="0" err="1">
                <a:solidFill>
                  <a:schemeClr val="tx1"/>
                </a:solidFill>
                <a:effectLst/>
                <a:latin typeface="+mn-lt"/>
                <a:ea typeface="+mn-ea"/>
                <a:cs typeface="+mn-cs"/>
              </a:rPr>
              <a:t>inserción</a:t>
            </a:r>
            <a:r>
              <a:rPr lang="es-ES" sz="1200" kern="1200" dirty="0">
                <a:solidFill>
                  <a:schemeClr val="tx1"/>
                </a:solidFill>
                <a:effectLst/>
                <a:latin typeface="+mn-lt"/>
                <a:ea typeface="+mn-ea"/>
                <a:cs typeface="+mn-cs"/>
              </a:rPr>
              <a:t> del masetero (</a:t>
            </a:r>
            <a:r>
              <a:rPr lang="es-ES" sz="1200" kern="1200" dirty="0" err="1">
                <a:solidFill>
                  <a:schemeClr val="tx1"/>
                </a:solidFill>
                <a:effectLst/>
                <a:latin typeface="+mn-lt"/>
                <a:ea typeface="+mn-ea"/>
                <a:cs typeface="+mn-cs"/>
              </a:rPr>
              <a:t>ángulo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goniaco</a:t>
            </a:r>
            <a:r>
              <a:rPr lang="es-ES" sz="1200" kern="1200" dirty="0">
                <a:solidFill>
                  <a:schemeClr val="tx1"/>
                </a:solidFill>
                <a:effectLst/>
                <a:latin typeface="+mn-lt"/>
                <a:ea typeface="+mn-ea"/>
                <a:cs typeface="+mn-cs"/>
              </a:rPr>
              <a:t>), los fragmentos recuperados del </a:t>
            </a:r>
            <a:r>
              <a:rPr lang="es-ES" sz="1200" kern="1200" dirty="0" err="1">
                <a:solidFill>
                  <a:schemeClr val="tx1"/>
                </a:solidFill>
                <a:effectLst/>
                <a:latin typeface="+mn-lt"/>
                <a:ea typeface="+mn-ea"/>
                <a:cs typeface="+mn-cs"/>
              </a:rPr>
              <a:t>cráneo</a:t>
            </a:r>
            <a:r>
              <a:rPr lang="es-ES" sz="1200" kern="1200" dirty="0">
                <a:solidFill>
                  <a:schemeClr val="tx1"/>
                </a:solidFill>
                <a:effectLst/>
                <a:latin typeface="+mn-lt"/>
                <a:ea typeface="+mn-ea"/>
                <a:cs typeface="+mn-cs"/>
              </a:rPr>
              <a:t> muestran poca robustez general, y la zona </a:t>
            </a:r>
            <a:r>
              <a:rPr lang="es-ES" sz="1200" kern="1200" dirty="0" err="1">
                <a:solidFill>
                  <a:schemeClr val="tx1"/>
                </a:solidFill>
                <a:effectLst/>
                <a:latin typeface="+mn-lt"/>
                <a:ea typeface="+mn-ea"/>
                <a:cs typeface="+mn-cs"/>
              </a:rPr>
              <a:t>glabelar</a:t>
            </a:r>
            <a:r>
              <a:rPr lang="es-ES" sz="1200" kern="1200" dirty="0">
                <a:solidFill>
                  <a:schemeClr val="tx1"/>
                </a:solidFill>
                <a:effectLst/>
                <a:latin typeface="+mn-lt"/>
                <a:ea typeface="+mn-ea"/>
                <a:cs typeface="+mn-cs"/>
              </a:rPr>
              <a:t> y la del </a:t>
            </a:r>
            <a:r>
              <a:rPr lang="es-ES" sz="1200" kern="1200" dirty="0" err="1">
                <a:solidFill>
                  <a:schemeClr val="tx1"/>
                </a:solidFill>
                <a:effectLst/>
                <a:latin typeface="+mn-lt"/>
                <a:ea typeface="+mn-ea"/>
                <a:cs typeface="+mn-cs"/>
              </a:rPr>
              <a:t>inion</a:t>
            </a:r>
            <a:r>
              <a:rPr lang="es-ES" sz="1200" kern="1200" dirty="0">
                <a:solidFill>
                  <a:schemeClr val="tx1"/>
                </a:solidFill>
                <a:effectLst/>
                <a:latin typeface="+mn-lt"/>
                <a:ea typeface="+mn-ea"/>
                <a:cs typeface="+mn-cs"/>
              </a:rPr>
              <a:t> son muy femeninas. Además, </a:t>
            </a:r>
            <a:r>
              <a:rPr lang="es-ES" sz="1200" kern="1200" dirty="0" err="1">
                <a:solidFill>
                  <a:schemeClr val="tx1"/>
                </a:solidFill>
                <a:effectLst/>
                <a:latin typeface="+mn-lt"/>
                <a:ea typeface="+mn-ea"/>
                <a:cs typeface="+mn-cs"/>
              </a:rPr>
              <a:t>según</a:t>
            </a:r>
            <a:r>
              <a:rPr lang="es-ES" sz="1200" kern="1200" dirty="0">
                <a:solidFill>
                  <a:schemeClr val="tx1"/>
                </a:solidFill>
                <a:effectLst/>
                <a:latin typeface="+mn-lt"/>
                <a:ea typeface="+mn-ea"/>
                <a:cs typeface="+mn-cs"/>
              </a:rPr>
              <a:t> las variables recopiladas del </a:t>
            </a:r>
            <a:r>
              <a:rPr lang="es-ES" sz="1200" kern="1200" dirty="0" err="1">
                <a:solidFill>
                  <a:schemeClr val="tx1"/>
                </a:solidFill>
                <a:effectLst/>
                <a:latin typeface="+mn-lt"/>
                <a:ea typeface="+mn-ea"/>
                <a:cs typeface="+mn-cs"/>
              </a:rPr>
              <a:t>húmero</a:t>
            </a:r>
            <a:r>
              <a:rPr lang="es-ES" sz="1200" kern="1200" dirty="0">
                <a:solidFill>
                  <a:schemeClr val="tx1"/>
                </a:solidFill>
                <a:effectLst/>
                <a:latin typeface="+mn-lt"/>
                <a:ea typeface="+mn-ea"/>
                <a:cs typeface="+mn-cs"/>
              </a:rPr>
              <a:t>, se </a:t>
            </a:r>
            <a:r>
              <a:rPr lang="es-ES" sz="1200" kern="1200" dirty="0" err="1">
                <a:solidFill>
                  <a:schemeClr val="tx1"/>
                </a:solidFill>
                <a:effectLst/>
                <a:latin typeface="+mn-lt"/>
                <a:ea typeface="+mn-ea"/>
                <a:cs typeface="+mn-cs"/>
              </a:rPr>
              <a:t>trataría</a:t>
            </a:r>
            <a:r>
              <a:rPr lang="es-ES" sz="1200" kern="1200" dirty="0">
                <a:solidFill>
                  <a:schemeClr val="tx1"/>
                </a:solidFill>
                <a:effectLst/>
                <a:latin typeface="+mn-lt"/>
                <a:ea typeface="+mn-ea"/>
                <a:cs typeface="+mn-cs"/>
              </a:rPr>
              <a:t> de un individuo femenino (</a:t>
            </a:r>
            <a:r>
              <a:rPr lang="es-ES" sz="1200" kern="1200" dirty="0" err="1">
                <a:solidFill>
                  <a:schemeClr val="tx1"/>
                </a:solidFill>
                <a:effectLst/>
                <a:latin typeface="+mn-lt"/>
                <a:ea typeface="+mn-ea"/>
                <a:cs typeface="+mn-cs"/>
              </a:rPr>
              <a:t>Ríos</a:t>
            </a:r>
            <a:r>
              <a:rPr lang="es-ES" sz="1200" kern="1200" dirty="0">
                <a:solidFill>
                  <a:schemeClr val="tx1"/>
                </a:solidFill>
                <a:effectLst/>
                <a:latin typeface="+mn-lt"/>
                <a:ea typeface="+mn-ea"/>
                <a:cs typeface="+mn-cs"/>
              </a:rPr>
              <a:t>, 2005) e igualmente </a:t>
            </a:r>
            <a:r>
              <a:rPr lang="es-ES" sz="1200" kern="1200" dirty="0" err="1">
                <a:solidFill>
                  <a:schemeClr val="tx1"/>
                </a:solidFill>
                <a:effectLst/>
                <a:latin typeface="+mn-lt"/>
                <a:ea typeface="+mn-ea"/>
                <a:cs typeface="+mn-cs"/>
              </a:rPr>
              <a:t>según</a:t>
            </a:r>
            <a:r>
              <a:rPr lang="es-ES" sz="1200" kern="1200" dirty="0">
                <a:solidFill>
                  <a:schemeClr val="tx1"/>
                </a:solidFill>
                <a:effectLst/>
                <a:latin typeface="+mn-lt"/>
                <a:ea typeface="+mn-ea"/>
                <a:cs typeface="+mn-cs"/>
              </a:rPr>
              <a:t> el </a:t>
            </a:r>
            <a:r>
              <a:rPr lang="es-ES" sz="1200" kern="1200" dirty="0" err="1">
                <a:solidFill>
                  <a:schemeClr val="tx1"/>
                </a:solidFill>
                <a:effectLst/>
                <a:latin typeface="+mn-lt"/>
                <a:ea typeface="+mn-ea"/>
                <a:cs typeface="+mn-cs"/>
              </a:rPr>
              <a:t>diámetro</a:t>
            </a:r>
            <a:r>
              <a:rPr lang="es-ES" sz="1200" kern="1200" dirty="0">
                <a:solidFill>
                  <a:schemeClr val="tx1"/>
                </a:solidFill>
                <a:effectLst/>
                <a:latin typeface="+mn-lt"/>
                <a:ea typeface="+mn-ea"/>
                <a:cs typeface="+mn-cs"/>
              </a:rPr>
              <a:t> de la cabeza del radio y las dimensiones del tercio superior del </a:t>
            </a:r>
            <a:r>
              <a:rPr lang="es-ES" sz="1200" kern="1200" dirty="0" err="1">
                <a:solidFill>
                  <a:schemeClr val="tx1"/>
                </a:solidFill>
                <a:effectLst/>
                <a:latin typeface="+mn-lt"/>
                <a:ea typeface="+mn-ea"/>
                <a:cs typeface="+mn-cs"/>
              </a:rPr>
              <a:t>cúbito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Alemán</a:t>
            </a:r>
            <a:r>
              <a:rPr lang="es-ES" sz="1200" kern="1200" dirty="0">
                <a:solidFill>
                  <a:schemeClr val="tx1"/>
                </a:solidFill>
                <a:effectLst/>
                <a:latin typeface="+mn-lt"/>
                <a:ea typeface="+mn-ea"/>
                <a:cs typeface="+mn-cs"/>
              </a:rPr>
              <a:t> et al., 1997; Machado, 2005 y Machado y </a:t>
            </a:r>
            <a:r>
              <a:rPr lang="es-ES" sz="1200" kern="1200" dirty="0" err="1">
                <a:solidFill>
                  <a:schemeClr val="tx1"/>
                </a:solidFill>
                <a:effectLst/>
                <a:latin typeface="+mn-lt"/>
                <a:ea typeface="+mn-ea"/>
                <a:cs typeface="+mn-cs"/>
              </a:rPr>
              <a:t>Urgellés</a:t>
            </a:r>
            <a:r>
              <a:rPr lang="es-ES" sz="1200" kern="1200" dirty="0">
                <a:solidFill>
                  <a:schemeClr val="tx1"/>
                </a:solidFill>
                <a:effectLst/>
                <a:latin typeface="+mn-lt"/>
                <a:ea typeface="+mn-ea"/>
                <a:cs typeface="+mn-cs"/>
              </a:rPr>
              <a:t>, 2011).</a:t>
            </a:r>
            <a:endParaRPr lang="es-P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s-P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Fue depositada en decúbito prono sobre los individuos I18 e I25, con la cabeza al NO. No presenta huesos del brazo derecho, ni de las piernas y pies. No se pudo calcular su estatura por la falta de huesos largos completos.</a:t>
            </a:r>
            <a:endParaRPr lang="es-P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s-P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un fragmento craneal, hemos observado la presencia de lesiones compatibles con un </a:t>
            </a:r>
            <a:r>
              <a:rPr lang="es-ES" sz="1200" kern="1200" dirty="0" err="1">
                <a:solidFill>
                  <a:schemeClr val="tx1"/>
                </a:solidFill>
                <a:effectLst/>
                <a:latin typeface="+mn-lt"/>
                <a:ea typeface="+mn-ea"/>
                <a:cs typeface="+mn-cs"/>
              </a:rPr>
              <a:t>diagnóstico</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meningioma</a:t>
            </a:r>
            <a:r>
              <a:rPr lang="es-ES" sz="1200" kern="1200" dirty="0">
                <a:solidFill>
                  <a:schemeClr val="tx1"/>
                </a:solidFill>
                <a:effectLst/>
                <a:latin typeface="+mn-lt"/>
                <a:ea typeface="+mn-ea"/>
                <a:cs typeface="+mn-cs"/>
              </a:rPr>
              <a:t>. El </a:t>
            </a:r>
            <a:r>
              <a:rPr lang="es-ES" sz="1200" kern="1200" dirty="0" err="1">
                <a:solidFill>
                  <a:schemeClr val="tx1"/>
                </a:solidFill>
                <a:effectLst/>
                <a:latin typeface="+mn-lt"/>
                <a:ea typeface="+mn-ea"/>
                <a:cs typeface="+mn-cs"/>
              </a:rPr>
              <a:t>meningioma</a:t>
            </a:r>
            <a:r>
              <a:rPr lang="es-ES" sz="1200" kern="1200" dirty="0">
                <a:solidFill>
                  <a:schemeClr val="tx1"/>
                </a:solidFill>
                <a:effectLst/>
                <a:latin typeface="+mn-lt"/>
                <a:ea typeface="+mn-ea"/>
                <a:cs typeface="+mn-cs"/>
              </a:rPr>
              <a:t> es un tumor cerebral usualmente benigno (solo un 5% se maligniza). En este caso es de naturaleza </a:t>
            </a:r>
            <a:r>
              <a:rPr lang="es-ES" sz="1200" kern="1200" dirty="0" err="1">
                <a:solidFill>
                  <a:schemeClr val="tx1"/>
                </a:solidFill>
                <a:effectLst/>
                <a:latin typeface="+mn-lt"/>
                <a:ea typeface="+mn-ea"/>
                <a:cs typeface="+mn-cs"/>
              </a:rPr>
              <a:t>osteolítica</a:t>
            </a:r>
            <a:r>
              <a:rPr lang="es-ES" sz="1200" kern="1200" dirty="0">
                <a:solidFill>
                  <a:schemeClr val="tx1"/>
                </a:solidFill>
                <a:effectLst/>
                <a:latin typeface="+mn-lt"/>
                <a:ea typeface="+mn-ea"/>
                <a:cs typeface="+mn-cs"/>
              </a:rPr>
              <a:t> y está en un parietal, una de las localizaciones </a:t>
            </a:r>
            <a:r>
              <a:rPr lang="es-ES" sz="1200" kern="1200" dirty="0" err="1">
                <a:solidFill>
                  <a:schemeClr val="tx1"/>
                </a:solidFill>
                <a:effectLst/>
                <a:latin typeface="+mn-lt"/>
                <a:ea typeface="+mn-ea"/>
                <a:cs typeface="+mn-cs"/>
              </a:rPr>
              <a:t>más</a:t>
            </a:r>
            <a:r>
              <a:rPr lang="es-ES" sz="1200" kern="1200" dirty="0">
                <a:solidFill>
                  <a:schemeClr val="tx1"/>
                </a:solidFill>
                <a:effectLst/>
                <a:latin typeface="+mn-lt"/>
                <a:ea typeface="+mn-ea"/>
                <a:cs typeface="+mn-cs"/>
              </a:rPr>
              <a:t> habituales de este tumor. </a:t>
            </a:r>
            <a:r>
              <a:rPr lang="es-ES" sz="1200" kern="1200" dirty="0" err="1">
                <a:solidFill>
                  <a:schemeClr val="tx1"/>
                </a:solidFill>
                <a:effectLst/>
                <a:latin typeface="+mn-lt"/>
                <a:ea typeface="+mn-ea"/>
                <a:cs typeface="+mn-cs"/>
              </a:rPr>
              <a:t>También</a:t>
            </a:r>
            <a:r>
              <a:rPr lang="es-ES" sz="1200" kern="1200" dirty="0">
                <a:solidFill>
                  <a:schemeClr val="tx1"/>
                </a:solidFill>
                <a:effectLst/>
                <a:latin typeface="+mn-lt"/>
                <a:ea typeface="+mn-ea"/>
                <a:cs typeface="+mn-cs"/>
              </a:rPr>
              <a:t> se aprecian unos surcos muy patentes y profundos producidos por la arteria </a:t>
            </a:r>
            <a:r>
              <a:rPr lang="es-ES" sz="1200" kern="1200" dirty="0" err="1">
                <a:solidFill>
                  <a:schemeClr val="tx1"/>
                </a:solidFill>
                <a:effectLst/>
                <a:latin typeface="+mn-lt"/>
                <a:ea typeface="+mn-ea"/>
                <a:cs typeface="+mn-cs"/>
              </a:rPr>
              <a:t>meníngea</a:t>
            </a:r>
            <a:r>
              <a:rPr lang="es-ES" sz="1200" kern="1200" dirty="0">
                <a:solidFill>
                  <a:schemeClr val="tx1"/>
                </a:solidFill>
                <a:effectLst/>
                <a:latin typeface="+mn-lt"/>
                <a:ea typeface="+mn-ea"/>
                <a:cs typeface="+mn-cs"/>
              </a:rPr>
              <a:t> media. Este aumento de </a:t>
            </a:r>
            <a:r>
              <a:rPr lang="es-ES" sz="1200" kern="1200" dirty="0" err="1">
                <a:solidFill>
                  <a:schemeClr val="tx1"/>
                </a:solidFill>
                <a:effectLst/>
                <a:latin typeface="+mn-lt"/>
                <a:ea typeface="+mn-ea"/>
                <a:cs typeface="+mn-cs"/>
              </a:rPr>
              <a:t>tamaño</a:t>
            </a:r>
            <a:r>
              <a:rPr lang="es-ES" sz="1200" kern="1200" dirty="0">
                <a:solidFill>
                  <a:schemeClr val="tx1"/>
                </a:solidFill>
                <a:effectLst/>
                <a:latin typeface="+mn-lt"/>
                <a:ea typeface="+mn-ea"/>
                <a:cs typeface="+mn-cs"/>
              </a:rPr>
              <a:t> y profundidad de los surcos de las ramas de dicha arteria </a:t>
            </a:r>
            <a:r>
              <a:rPr lang="es-ES" sz="1200" kern="1200" dirty="0" err="1">
                <a:solidFill>
                  <a:schemeClr val="tx1"/>
                </a:solidFill>
                <a:effectLst/>
                <a:latin typeface="+mn-lt"/>
                <a:ea typeface="+mn-ea"/>
                <a:cs typeface="+mn-cs"/>
              </a:rPr>
              <a:t>estaría</a:t>
            </a:r>
            <a:r>
              <a:rPr lang="es-ES" sz="1200" kern="1200" dirty="0">
                <a:solidFill>
                  <a:schemeClr val="tx1"/>
                </a:solidFill>
                <a:effectLst/>
                <a:latin typeface="+mn-lt"/>
                <a:ea typeface="+mn-ea"/>
                <a:cs typeface="+mn-cs"/>
              </a:rPr>
              <a:t> provocado por la necesidad de nutrir el tumor.</a:t>
            </a:r>
            <a:endParaRPr lang="es-P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s-PA" sz="1200" kern="1200" dirty="0">
              <a:solidFill>
                <a:schemeClr val="tx1"/>
              </a:solidFill>
              <a:effectLst/>
              <a:latin typeface="+mn-lt"/>
              <a:ea typeface="+mn-ea"/>
              <a:cs typeface="+mn-cs"/>
            </a:endParaRPr>
          </a:p>
          <a:p>
            <a:r>
              <a:rPr lang="es-ES" sz="1200" kern="1200" dirty="0" err="1">
                <a:solidFill>
                  <a:schemeClr val="tx1"/>
                </a:solidFill>
                <a:effectLst/>
                <a:latin typeface="+mn-lt"/>
                <a:ea typeface="+mn-ea"/>
                <a:cs typeface="+mn-cs"/>
              </a:rPr>
              <a:t>También</a:t>
            </a:r>
            <a:r>
              <a:rPr lang="es-ES" sz="1200" kern="1200" dirty="0">
                <a:solidFill>
                  <a:schemeClr val="tx1"/>
                </a:solidFill>
                <a:effectLst/>
                <a:latin typeface="+mn-lt"/>
                <a:ea typeface="+mn-ea"/>
                <a:cs typeface="+mn-cs"/>
              </a:rPr>
              <a:t> hemos anotado la presencia de un osteoma </a:t>
            </a:r>
            <a:r>
              <a:rPr lang="es-ES" sz="1200" kern="1200" dirty="0" err="1">
                <a:solidFill>
                  <a:schemeClr val="tx1"/>
                </a:solidFill>
                <a:effectLst/>
                <a:latin typeface="+mn-lt"/>
                <a:ea typeface="+mn-ea"/>
                <a:cs typeface="+mn-cs"/>
              </a:rPr>
              <a:t>osteoide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sésil</a:t>
            </a:r>
            <a:r>
              <a:rPr lang="es-ES" sz="1200" kern="1200" dirty="0">
                <a:solidFill>
                  <a:schemeClr val="tx1"/>
                </a:solidFill>
                <a:effectLst/>
                <a:latin typeface="+mn-lt"/>
                <a:ea typeface="+mn-ea"/>
                <a:cs typeface="+mn-cs"/>
              </a:rPr>
              <a:t> en el cuarto </a:t>
            </a:r>
            <a:r>
              <a:rPr lang="es-ES" sz="1200" kern="1200" dirty="0" err="1">
                <a:solidFill>
                  <a:schemeClr val="tx1"/>
                </a:solidFill>
                <a:effectLst/>
                <a:latin typeface="+mn-lt"/>
                <a:ea typeface="+mn-ea"/>
                <a:cs typeface="+mn-cs"/>
              </a:rPr>
              <a:t>metarcarpiano</a:t>
            </a:r>
            <a:r>
              <a:rPr lang="es-ES" sz="1200" kern="1200" dirty="0">
                <a:solidFill>
                  <a:schemeClr val="tx1"/>
                </a:solidFill>
                <a:effectLst/>
                <a:latin typeface="+mn-lt"/>
                <a:ea typeface="+mn-ea"/>
                <a:cs typeface="+mn-cs"/>
              </a:rPr>
              <a:t> derecho. El osteoma es un tumor </a:t>
            </a:r>
            <a:r>
              <a:rPr lang="es-ES" sz="1200" kern="1200" dirty="0" err="1">
                <a:solidFill>
                  <a:schemeClr val="tx1"/>
                </a:solidFill>
                <a:effectLst/>
                <a:latin typeface="+mn-lt"/>
                <a:ea typeface="+mn-ea"/>
                <a:cs typeface="+mn-cs"/>
              </a:rPr>
              <a:t>óseo</a:t>
            </a:r>
            <a:r>
              <a:rPr lang="es-ES" sz="1200" kern="1200" dirty="0">
                <a:solidFill>
                  <a:schemeClr val="tx1"/>
                </a:solidFill>
                <a:effectLst/>
                <a:latin typeface="+mn-lt"/>
                <a:ea typeface="+mn-ea"/>
                <a:cs typeface="+mn-cs"/>
              </a:rPr>
              <a:t> benigno que habitualmente se asienta en huesos largos, especialmente </a:t>
            </a:r>
            <a:r>
              <a:rPr lang="es-ES" sz="1200" kern="1200" dirty="0" err="1">
                <a:solidFill>
                  <a:schemeClr val="tx1"/>
                </a:solidFill>
                <a:effectLst/>
                <a:latin typeface="+mn-lt"/>
                <a:ea typeface="+mn-ea"/>
                <a:cs typeface="+mn-cs"/>
              </a:rPr>
              <a:t>fémur</a:t>
            </a:r>
            <a:r>
              <a:rPr lang="es-ES" sz="1200" kern="1200" dirty="0">
                <a:solidFill>
                  <a:schemeClr val="tx1"/>
                </a:solidFill>
                <a:effectLst/>
                <a:latin typeface="+mn-lt"/>
                <a:ea typeface="+mn-ea"/>
                <a:cs typeface="+mn-cs"/>
              </a:rPr>
              <a:t> y tibia, y en el </a:t>
            </a:r>
            <a:r>
              <a:rPr lang="es-ES" sz="1200" kern="1200" dirty="0" err="1">
                <a:solidFill>
                  <a:schemeClr val="tx1"/>
                </a:solidFill>
                <a:effectLst/>
                <a:latin typeface="+mn-lt"/>
                <a:ea typeface="+mn-ea"/>
                <a:cs typeface="+mn-cs"/>
              </a:rPr>
              <a:t>cráneo</a:t>
            </a:r>
            <a:r>
              <a:rPr lang="es-ES" sz="1200" kern="1200" dirty="0">
                <a:solidFill>
                  <a:schemeClr val="tx1"/>
                </a:solidFill>
                <a:effectLst/>
                <a:latin typeface="+mn-lt"/>
                <a:ea typeface="+mn-ea"/>
                <a:cs typeface="+mn-cs"/>
              </a:rPr>
              <a:t>. En este caso parece que se trata de un osteoma cortical (el </a:t>
            </a:r>
            <a:r>
              <a:rPr lang="es-ES" sz="1200" kern="1200" dirty="0" err="1">
                <a:solidFill>
                  <a:schemeClr val="tx1"/>
                </a:solidFill>
                <a:effectLst/>
                <a:latin typeface="+mn-lt"/>
                <a:ea typeface="+mn-ea"/>
                <a:cs typeface="+mn-cs"/>
              </a:rPr>
              <a:t>más</a:t>
            </a:r>
            <a:r>
              <a:rPr lang="es-ES" sz="1200" kern="1200" dirty="0">
                <a:solidFill>
                  <a:schemeClr val="tx1"/>
                </a:solidFill>
                <a:effectLst/>
                <a:latin typeface="+mn-lt"/>
                <a:ea typeface="+mn-ea"/>
                <a:cs typeface="+mn-cs"/>
              </a:rPr>
              <a:t> frecuente), con un engrosamiento </a:t>
            </a:r>
            <a:r>
              <a:rPr lang="es-ES" sz="1200" kern="1200" dirty="0" err="1">
                <a:solidFill>
                  <a:schemeClr val="tx1"/>
                </a:solidFill>
                <a:effectLst/>
                <a:latin typeface="+mn-lt"/>
                <a:ea typeface="+mn-ea"/>
                <a:cs typeface="+mn-cs"/>
              </a:rPr>
              <a:t>característico</a:t>
            </a:r>
            <a:r>
              <a:rPr lang="es-ES" sz="1200" kern="1200" dirty="0">
                <a:solidFill>
                  <a:schemeClr val="tx1"/>
                </a:solidFill>
                <a:effectLst/>
                <a:latin typeface="+mn-lt"/>
                <a:ea typeface="+mn-ea"/>
                <a:cs typeface="+mn-cs"/>
              </a:rPr>
              <a:t> fusiforme de la </a:t>
            </a:r>
            <a:r>
              <a:rPr lang="es-ES" sz="1200" kern="1200" dirty="0" err="1">
                <a:solidFill>
                  <a:schemeClr val="tx1"/>
                </a:solidFill>
                <a:effectLst/>
                <a:latin typeface="+mn-lt"/>
                <a:ea typeface="+mn-ea"/>
                <a:cs typeface="+mn-cs"/>
              </a:rPr>
              <a:t>diáfisis</a:t>
            </a:r>
            <a:r>
              <a:rPr lang="es-ES" sz="1200" kern="1200" dirty="0">
                <a:solidFill>
                  <a:schemeClr val="tx1"/>
                </a:solidFill>
                <a:effectLst/>
                <a:latin typeface="+mn-lt"/>
                <a:ea typeface="+mn-ea"/>
                <a:cs typeface="+mn-cs"/>
              </a:rPr>
              <a:t>, en la </a:t>
            </a:r>
            <a:r>
              <a:rPr lang="es-ES" sz="1200" kern="1200" dirty="0" err="1">
                <a:solidFill>
                  <a:schemeClr val="tx1"/>
                </a:solidFill>
                <a:effectLst/>
                <a:latin typeface="+mn-lt"/>
                <a:ea typeface="+mn-ea"/>
                <a:cs typeface="+mn-cs"/>
              </a:rPr>
              <a:t>dirección</a:t>
            </a:r>
            <a:r>
              <a:rPr lang="es-ES" sz="1200" kern="1200" dirty="0">
                <a:solidFill>
                  <a:schemeClr val="tx1"/>
                </a:solidFill>
                <a:effectLst/>
                <a:latin typeface="+mn-lt"/>
                <a:ea typeface="+mn-ea"/>
                <a:cs typeface="+mn-cs"/>
              </a:rPr>
              <a:t> del eje mayor del hueso, que estaría provocando al I2 dolor, aumento del volumen de las partes blandas adyacentes, calor y </a:t>
            </a:r>
            <a:r>
              <a:rPr lang="es-ES" sz="1200" kern="1200" dirty="0" err="1">
                <a:solidFill>
                  <a:schemeClr val="tx1"/>
                </a:solidFill>
                <a:effectLst/>
                <a:latin typeface="+mn-lt"/>
                <a:ea typeface="+mn-ea"/>
                <a:cs typeface="+mn-cs"/>
              </a:rPr>
              <a:t>limitación</a:t>
            </a:r>
            <a:r>
              <a:rPr lang="es-ES" sz="1200" kern="1200" dirty="0">
                <a:solidFill>
                  <a:schemeClr val="tx1"/>
                </a:solidFill>
                <a:effectLst/>
                <a:latin typeface="+mn-lt"/>
                <a:ea typeface="+mn-ea"/>
                <a:cs typeface="+mn-cs"/>
              </a:rPr>
              <a:t> del balance articular. </a:t>
            </a:r>
            <a:endParaRPr lang="es-P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s-P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Sus incisivos superiores centrales son en pala y con </a:t>
            </a:r>
            <a:r>
              <a:rPr lang="es-ES" sz="1200" kern="1200" dirty="0" err="1">
                <a:solidFill>
                  <a:schemeClr val="tx1"/>
                </a:solidFill>
                <a:effectLst/>
                <a:latin typeface="+mn-lt"/>
                <a:ea typeface="+mn-ea"/>
                <a:cs typeface="+mn-cs"/>
              </a:rPr>
              <a:t>cíngulo</a:t>
            </a:r>
            <a:r>
              <a:rPr lang="es-ES" sz="1200" kern="1200" dirty="0">
                <a:solidFill>
                  <a:schemeClr val="tx1"/>
                </a:solidFill>
                <a:effectLst/>
                <a:latin typeface="+mn-lt"/>
                <a:ea typeface="+mn-ea"/>
                <a:cs typeface="+mn-cs"/>
              </a:rPr>
              <a:t> y presenta un fuerte desgaste en incisivos inferiores y superiores y caries </a:t>
            </a:r>
            <a:r>
              <a:rPr lang="es-ES" sz="1200" kern="1200" dirty="0" err="1">
                <a:solidFill>
                  <a:schemeClr val="tx1"/>
                </a:solidFill>
                <a:effectLst/>
                <a:latin typeface="+mn-lt"/>
                <a:ea typeface="+mn-ea"/>
                <a:cs typeface="+mn-cs"/>
              </a:rPr>
              <a:t>oclusal</a:t>
            </a:r>
            <a:r>
              <a:rPr lang="es-ES" sz="1200" kern="1200" dirty="0">
                <a:solidFill>
                  <a:schemeClr val="tx1"/>
                </a:solidFill>
                <a:effectLst/>
                <a:latin typeface="+mn-lt"/>
                <a:ea typeface="+mn-ea"/>
                <a:cs typeface="+mn-cs"/>
              </a:rPr>
              <a:t> en un tercer molar superior. </a:t>
            </a:r>
            <a:endParaRPr lang="es-P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s-PA"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No encontramos artefactos asociados a este individuo.</a:t>
            </a:r>
            <a:endParaRPr lang="es-PA" sz="1200" kern="1200" dirty="0">
              <a:solidFill>
                <a:schemeClr val="tx1"/>
              </a:solidFill>
              <a:effectLst/>
              <a:latin typeface="+mn-lt"/>
              <a:ea typeface="+mn-ea"/>
              <a:cs typeface="+mn-cs"/>
            </a:endParaRPr>
          </a:p>
          <a:p>
            <a:endParaRPr lang="es-PA" dirty="0"/>
          </a:p>
        </p:txBody>
      </p:sp>
      <p:sp>
        <p:nvSpPr>
          <p:cNvPr id="4" name="Marcador de número de diapositiva 3"/>
          <p:cNvSpPr>
            <a:spLocks noGrp="1"/>
          </p:cNvSpPr>
          <p:nvPr>
            <p:ph type="sldNum" sz="quarter" idx="5"/>
          </p:nvPr>
        </p:nvSpPr>
        <p:spPr/>
        <p:txBody>
          <a:bodyPr/>
          <a:lstStyle/>
          <a:p>
            <a:fld id="{3E2A9A80-A6B4-6346-8031-541DFF96B9C7}" type="slidenum">
              <a:rPr lang="es-PA" smtClean="0"/>
              <a:t>29</a:t>
            </a:fld>
            <a:endParaRPr lang="es-PA"/>
          </a:p>
        </p:txBody>
      </p:sp>
    </p:spTree>
    <p:extLst>
      <p:ext uri="{BB962C8B-B14F-4D97-AF65-F5344CB8AC3E}">
        <p14:creationId xmlns:p14="http://schemas.microsoft.com/office/powerpoint/2010/main" val="3491067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A" sz="1200" b="0" i="0" u="none" strike="noStrike" kern="1200" dirty="0">
                <a:solidFill>
                  <a:schemeClr val="tx1"/>
                </a:solidFill>
                <a:effectLst/>
                <a:latin typeface="+mn-lt"/>
                <a:ea typeface="+mn-ea"/>
                <a:cs typeface="+mn-cs"/>
              </a:rPr>
              <a:t>las expertas sugieren que seamos lo </a:t>
            </a:r>
            <a:r>
              <a:rPr lang="es-PA" sz="1200" b="1" i="0" u="none" strike="noStrike" kern="1200" dirty="0">
                <a:solidFill>
                  <a:schemeClr val="tx1"/>
                </a:solidFill>
                <a:effectLst/>
                <a:latin typeface="+mn-lt"/>
                <a:ea typeface="+mn-ea"/>
                <a:cs typeface="+mn-cs"/>
              </a:rPr>
              <a:t>más inclusivos posible en las representaciones</a:t>
            </a:r>
            <a:r>
              <a:rPr lang="es-PA" sz="1200" b="0" i="0" u="none" strike="noStrike" kern="1200" dirty="0">
                <a:solidFill>
                  <a:schemeClr val="tx1"/>
                </a:solidFill>
                <a:effectLst/>
                <a:latin typeface="+mn-lt"/>
                <a:ea typeface="+mn-ea"/>
                <a:cs typeface="+mn-cs"/>
              </a:rPr>
              <a:t>. Piénselo bien, si no sabemos realmente si los bisontes de la Cueva de Altamira fueron pintados por hombres o mujeres ¿por qué en estos casos siempre representamos a los pintores como hombres, por qué no representar a una mujer pintando? A eso se refieren con ser inclusivos.</a:t>
            </a:r>
            <a:endParaRPr lang="es-PA" dirty="0"/>
          </a:p>
        </p:txBody>
      </p:sp>
      <p:sp>
        <p:nvSpPr>
          <p:cNvPr id="4" name="Marcador de número de diapositiva 3"/>
          <p:cNvSpPr>
            <a:spLocks noGrp="1"/>
          </p:cNvSpPr>
          <p:nvPr>
            <p:ph type="sldNum" sz="quarter" idx="5"/>
          </p:nvPr>
        </p:nvSpPr>
        <p:spPr/>
        <p:txBody>
          <a:bodyPr/>
          <a:lstStyle/>
          <a:p>
            <a:fld id="{3E2A9A80-A6B4-6346-8031-541DFF96B9C7}" type="slidenum">
              <a:rPr lang="es-PA" smtClean="0"/>
              <a:t>3</a:t>
            </a:fld>
            <a:endParaRPr lang="es-PA"/>
          </a:p>
        </p:txBody>
      </p:sp>
    </p:spTree>
    <p:extLst>
      <p:ext uri="{BB962C8B-B14F-4D97-AF65-F5344CB8AC3E}">
        <p14:creationId xmlns:p14="http://schemas.microsoft.com/office/powerpoint/2010/main" val="928703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kern="1200" dirty="0">
                <a:solidFill>
                  <a:schemeClr val="tx1"/>
                </a:solidFill>
                <a:effectLst/>
                <a:latin typeface="+mn-lt"/>
                <a:ea typeface="+mn-ea"/>
                <a:cs typeface="+mn-cs"/>
              </a:rPr>
              <a:t>Individuo I6</a:t>
            </a:r>
            <a:endParaRPr lang="es-P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 una mujer de entre 25-35 años, edad estimada por la </a:t>
            </a:r>
            <a:r>
              <a:rPr lang="es-ES" sz="1200" kern="1200" dirty="0" err="1">
                <a:solidFill>
                  <a:schemeClr val="tx1"/>
                </a:solidFill>
                <a:effectLst/>
                <a:latin typeface="+mn-lt"/>
                <a:ea typeface="+mn-ea"/>
                <a:cs typeface="+mn-cs"/>
              </a:rPr>
              <a:t>morfología</a:t>
            </a:r>
            <a:r>
              <a:rPr lang="es-ES" sz="1200" kern="1200" dirty="0">
                <a:solidFill>
                  <a:schemeClr val="tx1"/>
                </a:solidFill>
                <a:effectLst/>
                <a:latin typeface="+mn-lt"/>
                <a:ea typeface="+mn-ea"/>
                <a:cs typeface="+mn-cs"/>
              </a:rPr>
              <a:t> de la superficie auricular y el desgaste dental. Su escotadura </a:t>
            </a:r>
            <a:r>
              <a:rPr lang="es-ES" sz="1200" kern="1200" dirty="0" err="1">
                <a:solidFill>
                  <a:schemeClr val="tx1"/>
                </a:solidFill>
                <a:effectLst/>
                <a:latin typeface="+mn-lt"/>
                <a:ea typeface="+mn-ea"/>
                <a:cs typeface="+mn-cs"/>
              </a:rPr>
              <a:t>ciática</a:t>
            </a:r>
            <a:r>
              <a:rPr lang="es-ES" sz="1200" kern="1200" dirty="0">
                <a:solidFill>
                  <a:schemeClr val="tx1"/>
                </a:solidFill>
                <a:effectLst/>
                <a:latin typeface="+mn-lt"/>
                <a:ea typeface="+mn-ea"/>
                <a:cs typeface="+mn-cs"/>
              </a:rPr>
              <a:t> del coxal tiene forma de U y el desarrollo de sus fémures y tibias son también muy gráciles. </a:t>
            </a:r>
            <a:endParaRPr lang="es-P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
            </a:r>
            <a:endParaRPr lang="es-P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Fue depositada sobre el I5, y al lado del I3, en decúbito prono con la cabeza al SE. Su estatura </a:t>
            </a:r>
            <a:r>
              <a:rPr lang="es-ES" sz="1200" kern="1200" dirty="0" err="1">
                <a:solidFill>
                  <a:schemeClr val="tx1"/>
                </a:solidFill>
                <a:effectLst/>
                <a:latin typeface="+mn-lt"/>
                <a:ea typeface="+mn-ea"/>
                <a:cs typeface="+mn-cs"/>
              </a:rPr>
              <a:t>según</a:t>
            </a:r>
            <a:r>
              <a:rPr lang="es-ES" sz="1200" kern="1200" dirty="0">
                <a:solidFill>
                  <a:schemeClr val="tx1"/>
                </a:solidFill>
                <a:effectLst/>
                <a:latin typeface="+mn-lt"/>
                <a:ea typeface="+mn-ea"/>
                <a:cs typeface="+mn-cs"/>
              </a:rPr>
              <a:t> las dimensiones del </a:t>
            </a:r>
            <a:r>
              <a:rPr lang="es-ES" sz="1200" kern="1200" dirty="0" err="1">
                <a:solidFill>
                  <a:schemeClr val="tx1"/>
                </a:solidFill>
                <a:effectLst/>
                <a:latin typeface="+mn-lt"/>
                <a:ea typeface="+mn-ea"/>
                <a:cs typeface="+mn-cs"/>
              </a:rPr>
              <a:t>fémur</a:t>
            </a:r>
            <a:r>
              <a:rPr lang="es-ES" sz="1200" kern="1200" dirty="0">
                <a:solidFill>
                  <a:schemeClr val="tx1"/>
                </a:solidFill>
                <a:effectLst/>
                <a:latin typeface="+mn-lt"/>
                <a:ea typeface="+mn-ea"/>
                <a:cs typeface="+mn-cs"/>
              </a:rPr>
              <a:t>, estaría entre 1,64-1,66 m.</a:t>
            </a:r>
            <a:endParaRPr lang="es-P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s-P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CLICK. En la tabla externa de la </a:t>
            </a:r>
            <a:r>
              <a:rPr lang="es-ES" sz="1200" kern="1200" dirty="0" err="1">
                <a:solidFill>
                  <a:schemeClr val="tx1"/>
                </a:solidFill>
                <a:effectLst/>
                <a:latin typeface="+mn-lt"/>
                <a:ea typeface="+mn-ea"/>
                <a:cs typeface="+mn-cs"/>
              </a:rPr>
              <a:t>calota</a:t>
            </a:r>
            <a:r>
              <a:rPr lang="es-ES" sz="1200" kern="1200" dirty="0">
                <a:solidFill>
                  <a:schemeClr val="tx1"/>
                </a:solidFill>
                <a:effectLst/>
                <a:latin typeface="+mn-lt"/>
                <a:ea typeface="+mn-ea"/>
                <a:cs typeface="+mn-cs"/>
              </a:rPr>
              <a:t> craneal y en un fragmento del temporal izquierdo presenta </a:t>
            </a:r>
            <a:r>
              <a:rPr lang="es-ES" sz="1200" kern="1200" dirty="0" err="1">
                <a:solidFill>
                  <a:schemeClr val="tx1"/>
                </a:solidFill>
                <a:effectLst/>
                <a:latin typeface="+mn-lt"/>
                <a:ea typeface="+mn-ea"/>
                <a:cs typeface="+mn-cs"/>
              </a:rPr>
              <a:t>porosis</a:t>
            </a:r>
            <a:r>
              <a:rPr lang="es-ES" sz="1200" kern="1200" dirty="0">
                <a:solidFill>
                  <a:schemeClr val="tx1"/>
                </a:solidFill>
                <a:effectLst/>
                <a:latin typeface="+mn-lt"/>
                <a:ea typeface="+mn-ea"/>
                <a:cs typeface="+mn-cs"/>
              </a:rPr>
              <a:t>, circunscrita a </a:t>
            </a:r>
            <a:r>
              <a:rPr lang="es-ES" sz="1200" kern="1200" dirty="0" err="1">
                <a:solidFill>
                  <a:schemeClr val="tx1"/>
                </a:solidFill>
                <a:effectLst/>
                <a:latin typeface="+mn-lt"/>
                <a:ea typeface="+mn-ea"/>
                <a:cs typeface="+mn-cs"/>
              </a:rPr>
              <a:t>pequeñas</a:t>
            </a:r>
            <a:r>
              <a:rPr lang="es-ES" sz="1200" kern="1200" dirty="0">
                <a:solidFill>
                  <a:schemeClr val="tx1"/>
                </a:solidFill>
                <a:effectLst/>
                <a:latin typeface="+mn-lt"/>
                <a:ea typeface="+mn-ea"/>
                <a:cs typeface="+mn-cs"/>
              </a:rPr>
              <a:t> regiones muy concretas. Presenta dos marcas </a:t>
            </a:r>
            <a:r>
              <a:rPr lang="es-ES" sz="1200" kern="1200" dirty="0" err="1">
                <a:solidFill>
                  <a:schemeClr val="tx1"/>
                </a:solidFill>
                <a:effectLst/>
                <a:latin typeface="+mn-lt"/>
                <a:ea typeface="+mn-ea"/>
                <a:cs typeface="+mn-cs"/>
              </a:rPr>
              <a:t>perimortem</a:t>
            </a:r>
            <a:r>
              <a:rPr lang="es-ES" sz="1200" kern="1200" dirty="0">
                <a:solidFill>
                  <a:schemeClr val="tx1"/>
                </a:solidFill>
                <a:effectLst/>
                <a:latin typeface="+mn-lt"/>
                <a:ea typeface="+mn-ea"/>
                <a:cs typeface="+mn-cs"/>
              </a:rPr>
              <a:t> tipo “tajo” (</a:t>
            </a:r>
            <a:r>
              <a:rPr lang="es-ES" sz="1200" kern="1200" dirty="0" err="1">
                <a:solidFill>
                  <a:schemeClr val="tx1"/>
                </a:solidFill>
                <a:effectLst/>
                <a:latin typeface="+mn-lt"/>
                <a:ea typeface="+mn-ea"/>
                <a:cs typeface="+mn-cs"/>
              </a:rPr>
              <a:t>chop</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mark</a:t>
            </a:r>
            <a:r>
              <a:rPr lang="es-ES" sz="1200" kern="1200" dirty="0">
                <a:solidFill>
                  <a:schemeClr val="tx1"/>
                </a:solidFill>
                <a:effectLst/>
                <a:latin typeface="+mn-lt"/>
                <a:ea typeface="+mn-ea"/>
                <a:cs typeface="+mn-cs"/>
              </a:rPr>
              <a:t>), una en la diáfisis del húmero izquierdo y la otra en un hueso metatarsiano.</a:t>
            </a:r>
            <a:endParaRPr lang="es-P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s-P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dos caninos superiores tienen </a:t>
            </a:r>
            <a:r>
              <a:rPr lang="es-ES" sz="1200" kern="1200" dirty="0" err="1">
                <a:solidFill>
                  <a:schemeClr val="tx1"/>
                </a:solidFill>
                <a:effectLst/>
                <a:latin typeface="+mn-lt"/>
                <a:ea typeface="+mn-ea"/>
                <a:cs typeface="+mn-cs"/>
              </a:rPr>
              <a:t>líneas</a:t>
            </a:r>
            <a:r>
              <a:rPr lang="es-ES" sz="1200" kern="1200" dirty="0">
                <a:solidFill>
                  <a:schemeClr val="tx1"/>
                </a:solidFill>
                <a:effectLst/>
                <a:latin typeface="+mn-lt"/>
                <a:ea typeface="+mn-ea"/>
                <a:cs typeface="+mn-cs"/>
              </a:rPr>
              <a:t> de hipoplasia muy marcadas y tiene caries en la cara </a:t>
            </a:r>
            <a:r>
              <a:rPr lang="es-ES" sz="1200" kern="1200" dirty="0" err="1">
                <a:solidFill>
                  <a:schemeClr val="tx1"/>
                </a:solidFill>
                <a:effectLst/>
                <a:latin typeface="+mn-lt"/>
                <a:ea typeface="+mn-ea"/>
                <a:cs typeface="+mn-cs"/>
              </a:rPr>
              <a:t>oclusal</a:t>
            </a:r>
            <a:r>
              <a:rPr lang="es-ES" sz="1200" kern="1200" dirty="0">
                <a:solidFill>
                  <a:schemeClr val="tx1"/>
                </a:solidFill>
                <a:effectLst/>
                <a:latin typeface="+mn-lt"/>
                <a:ea typeface="+mn-ea"/>
                <a:cs typeface="+mn-cs"/>
              </a:rPr>
              <a:t> de uno de los molares. En un incisivo lateral superior tiene un surco de desarrollo</a:t>
            </a:r>
            <a:endParaRPr lang="es-P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s-P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Encontramos en el área del pecho un conjunto de huesos radio de garza de un collar o una pechera o pectoral.</a:t>
            </a:r>
            <a:endParaRPr lang="es-PA" sz="1200" kern="1200" dirty="0">
              <a:solidFill>
                <a:schemeClr val="tx1"/>
              </a:solidFill>
              <a:effectLst/>
              <a:latin typeface="+mn-lt"/>
              <a:ea typeface="+mn-ea"/>
              <a:cs typeface="+mn-cs"/>
            </a:endParaRPr>
          </a:p>
          <a:p>
            <a:endParaRPr lang="es-PA" dirty="0"/>
          </a:p>
        </p:txBody>
      </p:sp>
      <p:sp>
        <p:nvSpPr>
          <p:cNvPr id="4" name="Marcador de número de diapositiva 3"/>
          <p:cNvSpPr>
            <a:spLocks noGrp="1"/>
          </p:cNvSpPr>
          <p:nvPr>
            <p:ph type="sldNum" sz="quarter" idx="5"/>
          </p:nvPr>
        </p:nvSpPr>
        <p:spPr/>
        <p:txBody>
          <a:bodyPr/>
          <a:lstStyle/>
          <a:p>
            <a:fld id="{3E2A9A80-A6B4-6346-8031-541DFF96B9C7}" type="slidenum">
              <a:rPr lang="es-PA" smtClean="0"/>
              <a:t>30</a:t>
            </a:fld>
            <a:endParaRPr lang="es-PA"/>
          </a:p>
        </p:txBody>
      </p:sp>
    </p:spTree>
    <p:extLst>
      <p:ext uri="{BB962C8B-B14F-4D97-AF65-F5344CB8AC3E}">
        <p14:creationId xmlns:p14="http://schemas.microsoft.com/office/powerpoint/2010/main" val="1978267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kern="1200" dirty="0">
                <a:solidFill>
                  <a:schemeClr val="tx1"/>
                </a:solidFill>
                <a:effectLst/>
                <a:latin typeface="+mn-lt"/>
                <a:ea typeface="+mn-ea"/>
                <a:cs typeface="+mn-cs"/>
              </a:rPr>
              <a:t>Individuo I12</a:t>
            </a:r>
            <a:endParaRPr lang="es-P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 una mujer entre 25 y 35 años si tenemos en cuenta su desgaste dental y entre 30 y 40 teniendo en cuenta su </a:t>
            </a:r>
            <a:r>
              <a:rPr lang="es-ES" sz="1200" kern="1200" dirty="0" err="1">
                <a:solidFill>
                  <a:schemeClr val="tx1"/>
                </a:solidFill>
                <a:effectLst/>
                <a:latin typeface="+mn-lt"/>
                <a:ea typeface="+mn-ea"/>
                <a:cs typeface="+mn-cs"/>
              </a:rPr>
              <a:t>sínfisis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púbica</a:t>
            </a:r>
            <a:r>
              <a:rPr lang="es-ES" sz="1200" kern="1200" dirty="0">
                <a:solidFill>
                  <a:schemeClr val="tx1"/>
                </a:solidFill>
                <a:effectLst/>
                <a:latin typeface="+mn-lt"/>
                <a:ea typeface="+mn-ea"/>
                <a:cs typeface="+mn-cs"/>
              </a:rPr>
              <a:t>, en muy mal estado. Tanto la </a:t>
            </a:r>
            <a:r>
              <a:rPr lang="es-ES" sz="1200" kern="1200" dirty="0" err="1">
                <a:solidFill>
                  <a:schemeClr val="tx1"/>
                </a:solidFill>
                <a:effectLst/>
                <a:latin typeface="+mn-lt"/>
                <a:ea typeface="+mn-ea"/>
                <a:cs typeface="+mn-cs"/>
              </a:rPr>
              <a:t>morfología</a:t>
            </a:r>
            <a:r>
              <a:rPr lang="es-ES" sz="1200" kern="1200" dirty="0">
                <a:solidFill>
                  <a:schemeClr val="tx1"/>
                </a:solidFill>
                <a:effectLst/>
                <a:latin typeface="+mn-lt"/>
                <a:ea typeface="+mn-ea"/>
                <a:cs typeface="+mn-cs"/>
              </a:rPr>
              <a:t> de su coxal derecho como la escotadura </a:t>
            </a:r>
            <a:r>
              <a:rPr lang="es-ES" sz="1200" kern="1200" dirty="0" err="1">
                <a:solidFill>
                  <a:schemeClr val="tx1"/>
                </a:solidFill>
                <a:effectLst/>
                <a:latin typeface="+mn-lt"/>
                <a:ea typeface="+mn-ea"/>
                <a:cs typeface="+mn-cs"/>
              </a:rPr>
              <a:t>ciática</a:t>
            </a:r>
            <a:r>
              <a:rPr lang="es-ES" sz="1200" kern="1200" dirty="0">
                <a:solidFill>
                  <a:schemeClr val="tx1"/>
                </a:solidFill>
                <a:effectLst/>
                <a:latin typeface="+mn-lt"/>
                <a:ea typeface="+mn-ea"/>
                <a:cs typeface="+mn-cs"/>
              </a:rPr>
              <a:t> son muy femeninas.</a:t>
            </a:r>
          </a:p>
          <a:p>
            <a:r>
              <a:rPr lang="es-ES" sz="1200" kern="1200" dirty="0">
                <a:solidFill>
                  <a:schemeClr val="tx1"/>
                </a:solidFill>
                <a:effectLst/>
                <a:latin typeface="+mn-lt"/>
                <a:ea typeface="+mn-ea"/>
                <a:cs typeface="+mn-cs"/>
              </a:rPr>
              <a:t> </a:t>
            </a:r>
            <a:endParaRPr lang="es-P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Fue depositado sobre el I18 en </a:t>
            </a:r>
            <a:r>
              <a:rPr lang="es-ES" sz="1200" kern="1200" dirty="0" err="1">
                <a:solidFill>
                  <a:schemeClr val="tx1"/>
                </a:solidFill>
                <a:effectLst/>
                <a:latin typeface="+mn-lt"/>
                <a:ea typeface="+mn-ea"/>
                <a:cs typeface="+mn-cs"/>
              </a:rPr>
              <a:t>decúbito</a:t>
            </a:r>
            <a:r>
              <a:rPr lang="es-ES" sz="1200" kern="1200" dirty="0">
                <a:solidFill>
                  <a:schemeClr val="tx1"/>
                </a:solidFill>
                <a:effectLst/>
                <a:latin typeface="+mn-lt"/>
                <a:ea typeface="+mn-ea"/>
                <a:cs typeface="+mn-cs"/>
              </a:rPr>
              <a:t> lateral sobre su hombro derecho, mirando al interior de la tumba y con la cabeza al SE.  Su esqueleto medía in situ 1,61 m. Pudo haber medido entre 1,56-1,63 m.</a:t>
            </a:r>
            <a:endParaRPr lang="es-P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s-P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CLICK En la tibia y el fémur presenta una Periostitis muy clara y en forma de placa localizada. Las placas localizadas, con perímetro claro, pueden indicarnos zonas de infección concretas que afectaron a ambos huesos largos. Esta infección estimuló la creación de nuevo periostio en forma de placa porosa la cual quedó adherida al hueso.</a:t>
            </a:r>
            <a:endParaRPr lang="es-P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s-P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Presenta Periodontitis leve con pérdida horizontal de hueso en la mandíbula y el primer y segundo molar inferior tienen </a:t>
            </a:r>
            <a:r>
              <a:rPr lang="es-ES" sz="1200" i="1" kern="1200" dirty="0" err="1">
                <a:solidFill>
                  <a:schemeClr val="tx1"/>
                </a:solidFill>
                <a:effectLst/>
                <a:latin typeface="+mn-lt"/>
                <a:ea typeface="+mn-ea"/>
                <a:cs typeface="+mn-cs"/>
              </a:rPr>
              <a:t>forámenes</a:t>
            </a:r>
            <a:r>
              <a:rPr lang="es-ES" sz="1200" i="1" kern="1200" dirty="0">
                <a:solidFill>
                  <a:schemeClr val="tx1"/>
                </a:solidFill>
                <a:effectLst/>
                <a:latin typeface="+mn-lt"/>
                <a:ea typeface="+mn-ea"/>
                <a:cs typeface="+mn-cs"/>
              </a:rPr>
              <a:t> </a:t>
            </a:r>
            <a:r>
              <a:rPr lang="es-ES" sz="1200" i="1" kern="1200" dirty="0" err="1">
                <a:solidFill>
                  <a:schemeClr val="tx1"/>
                </a:solidFill>
                <a:effectLst/>
                <a:latin typeface="+mn-lt"/>
                <a:ea typeface="+mn-ea"/>
                <a:cs typeface="+mn-cs"/>
              </a:rPr>
              <a:t>caecum</a:t>
            </a:r>
            <a:r>
              <a:rPr lang="es-ES" sz="1200" i="1" kern="1200" dirty="0">
                <a:solidFill>
                  <a:schemeClr val="tx1"/>
                </a:solidFill>
                <a:effectLst/>
                <a:latin typeface="+mn-lt"/>
                <a:ea typeface="+mn-ea"/>
                <a:cs typeface="+mn-cs"/>
              </a:rPr>
              <a:t> molare unas malformaciones en forma de huecos que presentan algunos dientes y que es común en el caño.</a:t>
            </a:r>
            <a:endParaRPr lang="es-P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 </a:t>
            </a:r>
            <a:endParaRPr lang="es-P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CLICK. El I12 llevaba un cinturón de dientes de felinos(12275) y una flauta (12200) en la mano izquierda. Los felinos son vistos en el mundo prehispánico como seres poderosos y mágicos y sus colmillos han acompañado a chamanes en sus viajes </a:t>
            </a:r>
            <a:r>
              <a:rPr lang="es-ES" sz="1200" kern="1200" dirty="0" err="1">
                <a:solidFill>
                  <a:schemeClr val="tx1"/>
                </a:solidFill>
                <a:effectLst/>
                <a:latin typeface="+mn-lt"/>
                <a:ea typeface="+mn-ea"/>
                <a:cs typeface="+mn-cs"/>
              </a:rPr>
              <a:t>chamánicos</a:t>
            </a:r>
            <a:r>
              <a:rPr lang="es-ES" sz="1200" kern="1200" dirty="0">
                <a:solidFill>
                  <a:schemeClr val="tx1"/>
                </a:solidFill>
                <a:effectLst/>
                <a:latin typeface="+mn-lt"/>
                <a:ea typeface="+mn-ea"/>
                <a:cs typeface="+mn-cs"/>
              </a:rPr>
              <a:t> y otros rituales lo que podría indicar que la I12 podría ser o representar a la mujer </a:t>
            </a:r>
            <a:r>
              <a:rPr lang="es-ES" sz="1200" kern="1200" dirty="0" err="1">
                <a:solidFill>
                  <a:schemeClr val="tx1"/>
                </a:solidFill>
                <a:effectLst/>
                <a:latin typeface="+mn-lt"/>
                <a:ea typeface="+mn-ea"/>
                <a:cs typeface="+mn-cs"/>
              </a:rPr>
              <a:t>chamana</a:t>
            </a:r>
            <a:r>
              <a:rPr lang="es-ES" sz="1200" kern="1200" dirty="0">
                <a:solidFill>
                  <a:schemeClr val="tx1"/>
                </a:solidFill>
                <a:effectLst/>
                <a:latin typeface="+mn-lt"/>
                <a:ea typeface="+mn-ea"/>
                <a:cs typeface="+mn-cs"/>
              </a:rPr>
              <a:t>. Lleva también una flauta lo cual es consistente con lo anterior si tenemos en cuenta que la música es algo que está presente en muchos rituales y ceremonias porque incentiva al trance.</a:t>
            </a:r>
          </a:p>
          <a:p>
            <a:endParaRPr lang="es-PA" dirty="0"/>
          </a:p>
        </p:txBody>
      </p:sp>
      <p:sp>
        <p:nvSpPr>
          <p:cNvPr id="4" name="Marcador de número de diapositiva 3"/>
          <p:cNvSpPr>
            <a:spLocks noGrp="1"/>
          </p:cNvSpPr>
          <p:nvPr>
            <p:ph type="sldNum" sz="quarter" idx="5"/>
          </p:nvPr>
        </p:nvSpPr>
        <p:spPr/>
        <p:txBody>
          <a:bodyPr/>
          <a:lstStyle/>
          <a:p>
            <a:fld id="{3E2A9A80-A6B4-6346-8031-541DFF96B9C7}" type="slidenum">
              <a:rPr lang="es-PA" smtClean="0"/>
              <a:t>31</a:t>
            </a:fld>
            <a:endParaRPr lang="es-PA"/>
          </a:p>
        </p:txBody>
      </p:sp>
    </p:spTree>
    <p:extLst>
      <p:ext uri="{BB962C8B-B14F-4D97-AF65-F5344CB8AC3E}">
        <p14:creationId xmlns:p14="http://schemas.microsoft.com/office/powerpoint/2010/main" val="32087562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A" dirty="0"/>
              <a:t>Con respecto al I13, se trata de los restos de una mujer de la que solo se conservan piernas y la cadera. Todos los huesos muy gráciles y el diámetro de la cabeza femoral indica que es una mujer.</a:t>
            </a:r>
          </a:p>
          <a:p>
            <a:endParaRPr lang="es-PA" dirty="0"/>
          </a:p>
          <a:p>
            <a:r>
              <a:rPr lang="es-PA" dirty="0"/>
              <a:t>Presenta un osteoma ovoide, sésil, en la diáfisis del fémur izquierdo. </a:t>
            </a:r>
          </a:p>
          <a:p>
            <a:endParaRPr lang="es-PA" dirty="0"/>
          </a:p>
          <a:p>
            <a:r>
              <a:rPr lang="es-PA" dirty="0"/>
              <a:t>No hallamos artefactos asociados a este individuo.</a:t>
            </a:r>
          </a:p>
        </p:txBody>
      </p:sp>
      <p:sp>
        <p:nvSpPr>
          <p:cNvPr id="4" name="Marcador de número de diapositiva 3"/>
          <p:cNvSpPr>
            <a:spLocks noGrp="1"/>
          </p:cNvSpPr>
          <p:nvPr>
            <p:ph type="sldNum" sz="quarter" idx="5"/>
          </p:nvPr>
        </p:nvSpPr>
        <p:spPr/>
        <p:txBody>
          <a:bodyPr/>
          <a:lstStyle/>
          <a:p>
            <a:fld id="{3E2A9A80-A6B4-6346-8031-541DFF96B9C7}" type="slidenum">
              <a:rPr lang="es-PA" smtClean="0"/>
              <a:t>32</a:t>
            </a:fld>
            <a:endParaRPr lang="es-PA"/>
          </a:p>
        </p:txBody>
      </p:sp>
    </p:spTree>
    <p:extLst>
      <p:ext uri="{BB962C8B-B14F-4D97-AF65-F5344CB8AC3E}">
        <p14:creationId xmlns:p14="http://schemas.microsoft.com/office/powerpoint/2010/main" val="5033881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A" sz="1200" kern="1200" dirty="0">
                <a:solidFill>
                  <a:schemeClr val="tx1"/>
                </a:solidFill>
                <a:effectLst/>
                <a:latin typeface="+mn-lt"/>
                <a:ea typeface="+mn-ea"/>
                <a:cs typeface="+mn-cs"/>
              </a:rPr>
              <a:t>La mujer I18 fue colocada sobre la I13. Se trata de una mujer adulta de entre 18 y 25 años, edad estimada a partir de la morfología de la sínfisis púbica, que, en el momento de su fallecimiento, no estaba todavía completamente desarrollada. </a:t>
            </a:r>
          </a:p>
          <a:p>
            <a:endParaRPr lang="es-P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PA" sz="1200" kern="1200" dirty="0">
                <a:solidFill>
                  <a:schemeClr val="tx1"/>
                </a:solidFill>
                <a:effectLst/>
                <a:latin typeface="+mn-lt"/>
                <a:ea typeface="+mn-ea"/>
                <a:cs typeface="+mn-cs"/>
              </a:rPr>
              <a:t>La longitud de su esqueleto es de 1,41 m. Estimamos que media entre 1,48-1,51 m; Presenta un osteoma sésil en la cara postero-lateral del fémur izquierdo. Un segundo osteoma en el peroné izquierdo. En este caso, además del osteoma sésil, podemos observar la presencia de </a:t>
            </a:r>
            <a:r>
              <a:rPr lang="es-PA" sz="1200" i="1" kern="1200" dirty="0">
                <a:solidFill>
                  <a:schemeClr val="tx1"/>
                </a:solidFill>
                <a:effectLst/>
                <a:latin typeface="+mn-lt"/>
                <a:ea typeface="+mn-ea"/>
                <a:cs typeface="+mn-cs"/>
              </a:rPr>
              <a:t>hiperostosis porótica </a:t>
            </a:r>
            <a:r>
              <a:rPr lang="es-PA" sz="1200" kern="1200" dirty="0">
                <a:solidFill>
                  <a:schemeClr val="tx1"/>
                </a:solidFill>
                <a:effectLst/>
                <a:latin typeface="+mn-lt"/>
                <a:ea typeface="+mn-ea"/>
                <a:cs typeface="+mn-cs"/>
              </a:rPr>
              <a:t>en forma de placa cribosa muy importante a ambos lados del osteoma. Tiene periostitis en el fémur, localizada en varias zonas de la diáfisis y también en las tibias.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P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PA" sz="1200" kern="1200" dirty="0">
                <a:solidFill>
                  <a:schemeClr val="tx1"/>
                </a:solidFill>
                <a:effectLst/>
                <a:latin typeface="+mn-lt"/>
                <a:ea typeface="+mn-ea"/>
                <a:cs typeface="+mn-cs"/>
              </a:rPr>
              <a:t>Fue enterrada con DOBLE CLICK una nariguera de oro y una flauta. El hecho de que esta mujer lleve una nariguera de oro le otorga cierto prestigio sobre todo teniendo en cuenta que no son comunes este tipo de narigueras en el yacimiento. Podemos decir además que no es un elemento exclusivo de la mujer porque se ha encontrado también en el entierro de un hombre en la tumba T4. Fue enterrada bajo el I12 lo que podría significar que su rol estaba ligado al de ella. </a:t>
            </a:r>
            <a:endParaRPr lang="es-PA" dirty="0"/>
          </a:p>
          <a:p>
            <a:endParaRPr lang="es-PA" dirty="0"/>
          </a:p>
          <a:p>
            <a:r>
              <a:rPr lang="es-PA" sz="1200" kern="1200" dirty="0">
                <a:solidFill>
                  <a:schemeClr val="tx1"/>
                </a:solidFill>
                <a:effectLst/>
                <a:latin typeface="+mn-lt"/>
                <a:ea typeface="+mn-ea"/>
                <a:cs typeface="+mn-cs"/>
              </a:rPr>
              <a:t>. </a:t>
            </a:r>
            <a:endParaRPr lang="es-PA" dirty="0"/>
          </a:p>
        </p:txBody>
      </p:sp>
      <p:sp>
        <p:nvSpPr>
          <p:cNvPr id="4" name="Marcador de número de diapositiva 3"/>
          <p:cNvSpPr>
            <a:spLocks noGrp="1"/>
          </p:cNvSpPr>
          <p:nvPr>
            <p:ph type="sldNum" sz="quarter" idx="5"/>
          </p:nvPr>
        </p:nvSpPr>
        <p:spPr/>
        <p:txBody>
          <a:bodyPr/>
          <a:lstStyle/>
          <a:p>
            <a:fld id="{3E2A9A80-A6B4-6346-8031-541DFF96B9C7}" type="slidenum">
              <a:rPr lang="es-PA" smtClean="0"/>
              <a:t>33</a:t>
            </a:fld>
            <a:endParaRPr lang="es-PA"/>
          </a:p>
        </p:txBody>
      </p:sp>
    </p:spTree>
    <p:extLst>
      <p:ext uri="{BB962C8B-B14F-4D97-AF65-F5344CB8AC3E}">
        <p14:creationId xmlns:p14="http://schemas.microsoft.com/office/powerpoint/2010/main" val="4908150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A" sz="1200" kern="1200" dirty="0">
                <a:solidFill>
                  <a:schemeClr val="tx1"/>
                </a:solidFill>
                <a:effectLst/>
                <a:latin typeface="+mn-lt"/>
                <a:ea typeface="+mn-ea"/>
                <a:cs typeface="+mn-cs"/>
              </a:rPr>
              <a:t>Los restos que hemos llamado I28 son los de una mujer adulta de entre 35 y 45 años. Todos sus huesos son muy gráciles. Le faltan los huesos del torax, los brazos y la cabeza. </a:t>
            </a:r>
            <a:endParaRPr lang="es-PA" dirty="0"/>
          </a:p>
          <a:p>
            <a:r>
              <a:rPr lang="es-PA" sz="1200" kern="1200" dirty="0">
                <a:solidFill>
                  <a:schemeClr val="tx1"/>
                </a:solidFill>
                <a:effectLst/>
                <a:latin typeface="+mn-lt"/>
                <a:ea typeface="+mn-ea"/>
                <a:cs typeface="+mn-cs"/>
              </a:rPr>
              <a:t>Fue depositado en decúbito prono, con los pies al NO. Las dos piernas están extendidas, con las rodillas y tobillos juntos, lo que sugiere que estaban enfardeladas. Mediria entre 1.40 y 1.52 m.</a:t>
            </a:r>
          </a:p>
          <a:p>
            <a:r>
              <a:rPr lang="es-PA" sz="1200" kern="1200" dirty="0">
                <a:solidFill>
                  <a:schemeClr val="tx1"/>
                </a:solidFill>
                <a:effectLst/>
                <a:latin typeface="+mn-lt"/>
                <a:ea typeface="+mn-ea"/>
                <a:cs typeface="+mn-cs"/>
              </a:rPr>
              <a:t>TRIPLE CLICK Presenta dos marcas tipo “tajo” en la cadera, dos cortes en el cuello del fémur izquierdo y cuatro en la diáfisis del fémur derecho. Todas </a:t>
            </a:r>
            <a:r>
              <a:rPr lang="es-PA" sz="1200" i="1" kern="1200" dirty="0">
                <a:solidFill>
                  <a:schemeClr val="tx1"/>
                </a:solidFill>
                <a:effectLst/>
                <a:latin typeface="+mn-lt"/>
                <a:ea typeface="+mn-ea"/>
                <a:cs typeface="+mn-cs"/>
              </a:rPr>
              <a:t>peri mortem</a:t>
            </a:r>
            <a:r>
              <a:rPr lang="es-PA" sz="1200" kern="1200" dirty="0">
                <a:solidFill>
                  <a:schemeClr val="tx1"/>
                </a:solidFill>
                <a:effectLst/>
                <a:latin typeface="+mn-lt"/>
                <a:ea typeface="+mn-ea"/>
                <a:cs typeface="+mn-cs"/>
              </a:rPr>
              <a:t>, hechas después de su muerte.</a:t>
            </a:r>
            <a:endParaRPr lang="es-PA" dirty="0"/>
          </a:p>
        </p:txBody>
      </p:sp>
      <p:sp>
        <p:nvSpPr>
          <p:cNvPr id="4" name="Marcador de número de diapositiva 3"/>
          <p:cNvSpPr>
            <a:spLocks noGrp="1"/>
          </p:cNvSpPr>
          <p:nvPr>
            <p:ph type="sldNum" sz="quarter" idx="5"/>
          </p:nvPr>
        </p:nvSpPr>
        <p:spPr/>
        <p:txBody>
          <a:bodyPr/>
          <a:lstStyle/>
          <a:p>
            <a:fld id="{3E2A9A80-A6B4-6346-8031-541DFF96B9C7}" type="slidenum">
              <a:rPr lang="es-PA" smtClean="0"/>
              <a:t>34</a:t>
            </a:fld>
            <a:endParaRPr lang="es-PA"/>
          </a:p>
        </p:txBody>
      </p:sp>
    </p:spTree>
    <p:extLst>
      <p:ext uri="{BB962C8B-B14F-4D97-AF65-F5344CB8AC3E}">
        <p14:creationId xmlns:p14="http://schemas.microsoft.com/office/powerpoint/2010/main" val="12298626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 </a:t>
            </a:r>
            <a:r>
              <a:rPr lang="es-PA" sz="1200" b="1" kern="1200" dirty="0">
                <a:solidFill>
                  <a:schemeClr val="tx1"/>
                </a:solidFill>
                <a:effectLst/>
                <a:latin typeface="+mn-lt"/>
                <a:ea typeface="+mn-ea"/>
                <a:cs typeface="+mn-cs"/>
              </a:rPr>
              <a:t>Individuo I33</a:t>
            </a:r>
            <a:endParaRPr lang="es-PA" sz="1200" kern="1200" dirty="0">
              <a:solidFill>
                <a:schemeClr val="tx1"/>
              </a:solidFill>
              <a:effectLst/>
              <a:latin typeface="+mn-lt"/>
              <a:ea typeface="+mn-ea"/>
              <a:cs typeface="+mn-cs"/>
            </a:endParaRPr>
          </a:p>
          <a:p>
            <a:r>
              <a:rPr lang="es-PA" sz="1200" kern="1200" dirty="0">
                <a:solidFill>
                  <a:schemeClr val="tx1"/>
                </a:solidFill>
                <a:effectLst/>
                <a:latin typeface="+mn-lt"/>
                <a:ea typeface="+mn-ea"/>
                <a:cs typeface="+mn-cs"/>
              </a:rPr>
              <a:t>Individuo femenino de entre 25 y 35 años, edad estimada a partir de la morfología de la superficie auricular del coxal. Se conservan pocos restos óseos articulados: unas vértebras lumbares y torácicas, y huesos de la cadera en conexión anatómica estrech. El sexo ha sido determinado a partir de la escotadura ciática del coxal derecho, que es muy grande y abierta. </a:t>
            </a:r>
            <a:endParaRPr lang="es-PA" dirty="0"/>
          </a:p>
          <a:p>
            <a:r>
              <a:rPr lang="es-PA" sz="1200" kern="1200" dirty="0">
                <a:solidFill>
                  <a:schemeClr val="tx1"/>
                </a:solidFill>
                <a:effectLst/>
                <a:latin typeface="+mn-lt"/>
                <a:ea typeface="+mn-ea"/>
                <a:cs typeface="+mn-cs"/>
              </a:rPr>
              <a:t>Fue depositado en decúbito prono, con orientación NE-SO. </a:t>
            </a:r>
          </a:p>
          <a:p>
            <a:endParaRPr lang="es-PA" sz="1200" kern="1200" dirty="0">
              <a:solidFill>
                <a:schemeClr val="tx1"/>
              </a:solidFill>
              <a:effectLst/>
              <a:latin typeface="+mn-lt"/>
              <a:ea typeface="+mn-ea"/>
              <a:cs typeface="+mn-cs"/>
            </a:endParaRPr>
          </a:p>
          <a:p>
            <a:r>
              <a:rPr lang="es-PA" sz="1200" kern="1200" dirty="0">
                <a:solidFill>
                  <a:schemeClr val="tx1"/>
                </a:solidFill>
                <a:effectLst/>
                <a:latin typeface="+mn-lt"/>
                <a:ea typeface="+mn-ea"/>
                <a:cs typeface="+mn-cs"/>
              </a:rPr>
              <a:t>No encontramos artefactos asociados a este individuo. </a:t>
            </a:r>
            <a:endParaRPr lang="es-PA" dirty="0"/>
          </a:p>
          <a:p>
            <a:endParaRPr lang="es-PA" dirty="0"/>
          </a:p>
          <a:p>
            <a:endParaRPr lang="es-PA" dirty="0"/>
          </a:p>
        </p:txBody>
      </p:sp>
      <p:sp>
        <p:nvSpPr>
          <p:cNvPr id="4" name="Marcador de número de diapositiva 3"/>
          <p:cNvSpPr>
            <a:spLocks noGrp="1"/>
          </p:cNvSpPr>
          <p:nvPr>
            <p:ph type="sldNum" sz="quarter" idx="5"/>
          </p:nvPr>
        </p:nvSpPr>
        <p:spPr/>
        <p:txBody>
          <a:bodyPr/>
          <a:lstStyle/>
          <a:p>
            <a:fld id="{3E2A9A80-A6B4-6346-8031-541DFF96B9C7}" type="slidenum">
              <a:rPr lang="es-PA" smtClean="0"/>
              <a:t>35</a:t>
            </a:fld>
            <a:endParaRPr lang="es-PA"/>
          </a:p>
        </p:txBody>
      </p:sp>
    </p:spTree>
    <p:extLst>
      <p:ext uri="{BB962C8B-B14F-4D97-AF65-F5344CB8AC3E}">
        <p14:creationId xmlns:p14="http://schemas.microsoft.com/office/powerpoint/2010/main" val="7425089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A" dirty="0"/>
              <a:t>Con respecto a la colocación de estas mujeres en la tumba, como en el caso anterior, estas fueron colocadas junto a un grupo de niños CLICK</a:t>
            </a:r>
          </a:p>
        </p:txBody>
      </p:sp>
      <p:sp>
        <p:nvSpPr>
          <p:cNvPr id="4" name="Marcador de número de diapositiva 3"/>
          <p:cNvSpPr>
            <a:spLocks noGrp="1"/>
          </p:cNvSpPr>
          <p:nvPr>
            <p:ph type="sldNum" sz="quarter" idx="5"/>
          </p:nvPr>
        </p:nvSpPr>
        <p:spPr/>
        <p:txBody>
          <a:bodyPr/>
          <a:lstStyle/>
          <a:p>
            <a:fld id="{3E2A9A80-A6B4-6346-8031-541DFF96B9C7}" type="slidenum">
              <a:rPr lang="es-PA" smtClean="0"/>
              <a:t>36</a:t>
            </a:fld>
            <a:endParaRPr lang="es-PA"/>
          </a:p>
        </p:txBody>
      </p:sp>
    </p:spTree>
    <p:extLst>
      <p:ext uri="{BB962C8B-B14F-4D97-AF65-F5344CB8AC3E}">
        <p14:creationId xmlns:p14="http://schemas.microsoft.com/office/powerpoint/2010/main" val="11362054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A" dirty="0"/>
              <a:t>En realidad, esta tumba contiene más mujeres y niños que hombres en consonancia con el ocupante prinicpal que es un niño. Imaginamos que seleccionaron mayormente a niños y mujeres para que lo acompañasen en su viaje de ultratumba, lo entretubiesen y cuidasen de el. </a:t>
            </a:r>
          </a:p>
        </p:txBody>
      </p:sp>
      <p:sp>
        <p:nvSpPr>
          <p:cNvPr id="4" name="Marcador de número de diapositiva 3"/>
          <p:cNvSpPr>
            <a:spLocks noGrp="1"/>
          </p:cNvSpPr>
          <p:nvPr>
            <p:ph type="sldNum" sz="quarter" idx="5"/>
          </p:nvPr>
        </p:nvSpPr>
        <p:spPr/>
        <p:txBody>
          <a:bodyPr/>
          <a:lstStyle/>
          <a:p>
            <a:fld id="{3E2A9A80-A6B4-6346-8031-541DFF96B9C7}" type="slidenum">
              <a:rPr lang="es-PA" smtClean="0"/>
              <a:t>37</a:t>
            </a:fld>
            <a:endParaRPr lang="es-PA"/>
          </a:p>
        </p:txBody>
      </p:sp>
    </p:spTree>
    <p:extLst>
      <p:ext uri="{BB962C8B-B14F-4D97-AF65-F5344CB8AC3E}">
        <p14:creationId xmlns:p14="http://schemas.microsoft.com/office/powerpoint/2010/main" val="42361668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A" sz="1200" b="0" i="0" kern="1200" dirty="0">
                <a:solidFill>
                  <a:schemeClr val="tx1"/>
                </a:solidFill>
                <a:effectLst/>
                <a:latin typeface="+mn-lt"/>
                <a:ea typeface="+mn-ea"/>
                <a:cs typeface="+mn-cs"/>
              </a:rPr>
              <a:t>Esta tumba contenía cuatro grandes metates y dos manos de moles que son herramientas tipicamente femeninas. El término </a:t>
            </a:r>
            <a:r>
              <a:rPr lang="es-PA" sz="1200" b="1" i="0" kern="1200" dirty="0">
                <a:solidFill>
                  <a:schemeClr val="tx1"/>
                </a:solidFill>
                <a:effectLst/>
                <a:latin typeface="+mn-lt"/>
                <a:ea typeface="+mn-ea"/>
                <a:cs typeface="+mn-cs"/>
              </a:rPr>
              <a:t>metate</a:t>
            </a:r>
            <a:r>
              <a:rPr lang="es-PA" sz="1200" b="0" i="0" kern="1200" dirty="0">
                <a:solidFill>
                  <a:schemeClr val="tx1"/>
                </a:solidFill>
                <a:effectLst/>
                <a:latin typeface="+mn-lt"/>
                <a:ea typeface="+mn-ea"/>
                <a:cs typeface="+mn-cs"/>
              </a:rPr>
              <a:t>, procedente del vocablo náhuatl métatl, y se refiere a una piedra utilizada para moler, de manera manual, diversos tipos de granos. El elemento con el cual se muele sobre esta superficie en México recibe el nombre de metlapil, aquí lo conocemos como mano de moler.</a:t>
            </a:r>
            <a:endParaRPr lang="es-PA" dirty="0"/>
          </a:p>
        </p:txBody>
      </p:sp>
      <p:sp>
        <p:nvSpPr>
          <p:cNvPr id="4" name="Marcador de número de diapositiva 3"/>
          <p:cNvSpPr>
            <a:spLocks noGrp="1"/>
          </p:cNvSpPr>
          <p:nvPr>
            <p:ph type="sldNum" sz="quarter" idx="5"/>
          </p:nvPr>
        </p:nvSpPr>
        <p:spPr/>
        <p:txBody>
          <a:bodyPr/>
          <a:lstStyle/>
          <a:p>
            <a:fld id="{3E2A9A80-A6B4-6346-8031-541DFF96B9C7}" type="slidenum">
              <a:rPr lang="es-PA" smtClean="0"/>
              <a:t>38</a:t>
            </a:fld>
            <a:endParaRPr lang="es-PA"/>
          </a:p>
        </p:txBody>
      </p:sp>
    </p:spTree>
    <p:extLst>
      <p:ext uri="{BB962C8B-B14F-4D97-AF65-F5344CB8AC3E}">
        <p14:creationId xmlns:p14="http://schemas.microsoft.com/office/powerpoint/2010/main" val="31149085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A" dirty="0"/>
              <a:t>Con lo que hemos visto hasta ahora podemos decir que la mujer de El Caño era una mujer trabajadora, que se dedicaba a las labores de subsistencia y que además era madre y cuidadora. Sabemos que tocaban instrumentos musicales y que podían ocupar ciertos puestos de prestigio como el del chaman o guia espiritual. No hemos encontrado ninguna tumba en que la mujer luzca simbolos de alto estatus o haya sido enterrada con una cantidad inusualmente alta de objetos en su ajuar funerario, ni en posición central por lo que podemos decir que no ocupó nunca una posición de mando. </a:t>
            </a:r>
          </a:p>
          <a:p>
            <a:endParaRPr lang="es-PA" dirty="0"/>
          </a:p>
          <a:p>
            <a:r>
              <a:rPr lang="es-PA" dirty="0"/>
              <a:t>Pero ¿qué nos dice la iconografía del El Caño sobre la mujer?. En la imagen podemos ver una escultura de piedra de El Caño con claros atributos femeninos, pechos y genitales. Se encuentra en el Cultural Resource Center de Smithsonian en Maryland, Washington. Aunque la mayor parte de su cabeza no se conserva, se puede apreciar que tiene ambas manos cubiendo su cara, gesto poco frecuente en la iconografia Coclé; sin embargo, en la tumba T4 de El Caño ha sido recuperada otra figura, en este caso de cobre, que reproduce un gesto similar. CLICK. La llamamos cariñosamente ”la tuerta”, aunque no tiene marcado el sexo. Según Mercedes Guinea, quien estudia la iconografía del sitio, esta figura es la representación de un autosacrificio, ya que la persona se ha arrancado un ojo con su mano izquierda y está arrancandose el otro con la derecha. La similitud de la posición de las manos en ambas figuras y lo poco frecuente del gesto, la lleva a pensar que es posible  que nuestra mujer de piedra esté tambien ejecutando un autosacrificio de este tipo y,  por lo tanto, participando en un acto ritual.</a:t>
            </a:r>
          </a:p>
        </p:txBody>
      </p:sp>
      <p:sp>
        <p:nvSpPr>
          <p:cNvPr id="4" name="Marcador de número de diapositiva 3"/>
          <p:cNvSpPr>
            <a:spLocks noGrp="1"/>
          </p:cNvSpPr>
          <p:nvPr>
            <p:ph type="sldNum" sz="quarter" idx="5"/>
          </p:nvPr>
        </p:nvSpPr>
        <p:spPr/>
        <p:txBody>
          <a:bodyPr/>
          <a:lstStyle/>
          <a:p>
            <a:fld id="{3E2A9A80-A6B4-6346-8031-541DFF96B9C7}" type="slidenum">
              <a:rPr lang="es-PA" smtClean="0"/>
              <a:t>39</a:t>
            </a:fld>
            <a:endParaRPr lang="es-PA"/>
          </a:p>
        </p:txBody>
      </p:sp>
    </p:spTree>
    <p:extLst>
      <p:ext uri="{BB962C8B-B14F-4D97-AF65-F5344CB8AC3E}">
        <p14:creationId xmlns:p14="http://schemas.microsoft.com/office/powerpoint/2010/main" val="2101037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A"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PA" dirty="0"/>
              <a:t>Desde el principio de la humanidad la mujer ha debido recorrer un  largo camino lleno de obstáculos para lograr trascender a su condición de madre y tener la posibilidad de participar en la sociedad. Nuestra constitución física, -más pequeña que la del hombre-, </a:t>
            </a:r>
            <a:r>
              <a:rPr lang="es-PA" b="1" dirty="0"/>
              <a:t>no</a:t>
            </a:r>
            <a:r>
              <a:rPr lang="es-PA" dirty="0"/>
              <a:t> nos ha impedido sin embargo realizar actividades que demandan un importante esfuerzo físico tales como la agricultura o la caza entre otras muchas, pero si nos ha alejado del poder o de posiciones de mando.¿ Por qué ha ocurrido esto o por qué sigue ocurriendo? Pues porque desde la antigüedad el ser madres ha estado  ligado a nuestra propia naturaleza, la cual está preparada para traer al mundo a nuevos miembros de nuestra especie, facultad que deriba a su vez de otra práctica universal que es la de la unión sexual o matrimonio. El ser responsables de ”dar a luz” nos ha hecho tradicionalmente responsables, además, de proveer de alimentos a nuestros hijos, de ahí que tradicionalmente la mujer se haya dedicado también a la agricultura, la caza, la pesca o recolección de mariscos, la manipulación y procesamiento de alimentos, la costura, entre otros.  La mujer es, por tanto, la responsable última de la continuidad de la especie, y por ende una figura importante dentro de cualquier sociedad, se haya sabido o no  valorar su papel… Este es justamente el asunto que me ha interesado observar en El Caño: identificar qué tipo de actividades realizaron y el valor que se le daba a la mujer. Nos interesa porque ocurre que en muchas sociedades, la mayoría diría yo, no han valorado suficientemente y de manera objetiva la importancia de las tareas femeninas o el peso específico que ha tenido, muy probablemente por tratarse de trabajos que desempeña la mujer; algo diametralmente opuesto, a lo que ha ocurrido con las tareas o actividades típicamente masculinas como la caza o la guerra, a las que generalmente se ha dado, e incluso nosotros mismos damos, un mayor valor quizás por tratarse de tareas que implica la exhibición de la fuerza y cuyo desempeño va acompañado de un mayor exhibicionismo en general.</a:t>
            </a:r>
          </a:p>
          <a:p>
            <a:endParaRPr lang="es-PA" dirty="0"/>
          </a:p>
        </p:txBody>
      </p:sp>
      <p:sp>
        <p:nvSpPr>
          <p:cNvPr id="4" name="Marcador de número de diapositiva 3"/>
          <p:cNvSpPr>
            <a:spLocks noGrp="1"/>
          </p:cNvSpPr>
          <p:nvPr>
            <p:ph type="sldNum" sz="quarter" idx="5"/>
          </p:nvPr>
        </p:nvSpPr>
        <p:spPr/>
        <p:txBody>
          <a:bodyPr/>
          <a:lstStyle/>
          <a:p>
            <a:fld id="{3E2A9A80-A6B4-6346-8031-541DFF96B9C7}" type="slidenum">
              <a:rPr lang="es-PA" smtClean="0"/>
              <a:t>4</a:t>
            </a:fld>
            <a:endParaRPr lang="es-PA"/>
          </a:p>
        </p:txBody>
      </p:sp>
    </p:spTree>
    <p:extLst>
      <p:ext uri="{BB962C8B-B14F-4D97-AF65-F5344CB8AC3E}">
        <p14:creationId xmlns:p14="http://schemas.microsoft.com/office/powerpoint/2010/main" val="3684810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A" dirty="0"/>
              <a:t>Mayor interés tiene desde el punto de vista de la iconografia y la importancia de la mujer, el hecho de que encontremos en una necropolis cercana a El Caño, Sitio Conte, dentro del período cerámico tardío A, vasijas cerámicas (CLICK) cuya decoración muestre una figura femenina en visión frontal con la vulva marcada y ambas extremidades abiertas. Según Mercedes Guinea estas figuras tienen la postura típica, y algunos de los marcadores de sobrenaturalidad, presentes en todos los seres sobrenaturales antropomorfos del estilo Conte. Se pueden observar claramente cuatro de ellos CLICK 1) las garras, CLICK  2) las crestas con triángulos, CLICK 3) la cintura marcada y 4) las partes de la cabeza (nariz, ojos, boca etc)  exageradas y desproporcionadas. Los dibujos con los que las estamos comparando en la diapositiva pertenecen a pectorales de oro del periodo cerámico posterior. Ninguno de los seres representados –con los mismos marcadores de sobrenaturalidad, aunque evolucionados–  tiene marcado el sexo. Mercedes Guinea interpreta que estos representan un ser dual, masculino y femenino, axesuado, del que las figuras de las vasijas con la vulva marcada serían una manifestación, poco frecuente, de su aspecto femenino, por lo que estaríamos ante una evidencia de la participación de la “mujer” en el mundo de las creencias.  </a:t>
            </a:r>
          </a:p>
        </p:txBody>
      </p:sp>
      <p:sp>
        <p:nvSpPr>
          <p:cNvPr id="4" name="Marcador de número de diapositiva 3"/>
          <p:cNvSpPr>
            <a:spLocks noGrp="1"/>
          </p:cNvSpPr>
          <p:nvPr>
            <p:ph type="sldNum" sz="quarter" idx="5"/>
          </p:nvPr>
        </p:nvSpPr>
        <p:spPr/>
        <p:txBody>
          <a:bodyPr/>
          <a:lstStyle/>
          <a:p>
            <a:fld id="{3E2A9A80-A6B4-6346-8031-541DFF96B9C7}" type="slidenum">
              <a:rPr lang="es-PA" smtClean="0"/>
              <a:t>40</a:t>
            </a:fld>
            <a:endParaRPr lang="es-PA"/>
          </a:p>
        </p:txBody>
      </p:sp>
    </p:spTree>
    <p:extLst>
      <p:ext uri="{BB962C8B-B14F-4D97-AF65-F5344CB8AC3E}">
        <p14:creationId xmlns:p14="http://schemas.microsoft.com/office/powerpoint/2010/main" val="40181435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A" dirty="0"/>
              <a:t>Carlos Mayo investigador del Centro de Investigaciones Arqueológias del Itsmo de la Fundación El Caño e investigador del Ministerio de Cultura y Yadixa Mayín, estudiante de arqueología de la Universidad de Panamá están realizando un estudio que busca identificar la identidad de los orfebres a partir de las huellas digitales que estos dejaron en las cerámicas. El método de análisis consiste en medir la anchura de las crestas y surcos de las huellas dactilares. Este parámetro guarda relación con la altura de los individuos. Gracias a este estudio podremos conocer pronto el género y edad de los ceramistas de El Caño.</a:t>
            </a:r>
          </a:p>
        </p:txBody>
      </p:sp>
      <p:sp>
        <p:nvSpPr>
          <p:cNvPr id="4" name="Marcador de número de diapositiva 3"/>
          <p:cNvSpPr>
            <a:spLocks noGrp="1"/>
          </p:cNvSpPr>
          <p:nvPr>
            <p:ph type="sldNum" sz="quarter" idx="5"/>
          </p:nvPr>
        </p:nvSpPr>
        <p:spPr/>
        <p:txBody>
          <a:bodyPr/>
          <a:lstStyle/>
          <a:p>
            <a:fld id="{3E2A9A80-A6B4-6346-8031-541DFF96B9C7}" type="slidenum">
              <a:rPr lang="es-PA" smtClean="0"/>
              <a:t>41</a:t>
            </a:fld>
            <a:endParaRPr lang="es-PA"/>
          </a:p>
        </p:txBody>
      </p:sp>
    </p:spTree>
    <p:extLst>
      <p:ext uri="{BB962C8B-B14F-4D97-AF65-F5344CB8AC3E}">
        <p14:creationId xmlns:p14="http://schemas.microsoft.com/office/powerpoint/2010/main" val="35638417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A" dirty="0"/>
          </a:p>
          <a:p>
            <a:r>
              <a:rPr lang="es-PA" dirty="0"/>
              <a:t>Finalizamos reconociendo el aporte de las investigadoras del Proyecto Arqueológico El Caño:</a:t>
            </a:r>
          </a:p>
          <a:p>
            <a:endParaRPr lang="es-PA" dirty="0"/>
          </a:p>
          <a:p>
            <a:r>
              <a:rPr lang="es-PA" dirty="0"/>
              <a:t>Julia Mayo</a:t>
            </a:r>
          </a:p>
          <a:p>
            <a:r>
              <a:rPr lang="es-PA" dirty="0"/>
              <a:t>Mercedes Guinea</a:t>
            </a:r>
          </a:p>
          <a:p>
            <a:r>
              <a:rPr lang="es-PA" dirty="0"/>
              <a:t>Alexa Hancock</a:t>
            </a:r>
          </a:p>
          <a:p>
            <a:r>
              <a:rPr lang="es-PA" dirty="0"/>
              <a:t>Katherine Sofia Guerra Cheva</a:t>
            </a:r>
          </a:p>
          <a:p>
            <a:r>
              <a:rPr lang="es-PA" dirty="0"/>
              <a:t>Yadixa Mayin</a:t>
            </a:r>
          </a:p>
          <a:p>
            <a:r>
              <a:rPr lang="es-PA" dirty="0"/>
              <a:t>María Martín Seijo</a:t>
            </a:r>
          </a:p>
          <a:p>
            <a:r>
              <a:rPr lang="es-PA" dirty="0"/>
              <a:t>Aldara Rico Rey</a:t>
            </a:r>
          </a:p>
          <a:p>
            <a:r>
              <a:rPr lang="es-PA" dirty="0"/>
              <a:t>Pepa Rey Castiñeira</a:t>
            </a:r>
          </a:p>
          <a:p>
            <a:r>
              <a:rPr lang="es-PA" dirty="0"/>
              <a:t>Harriet Beaubien</a:t>
            </a:r>
          </a:p>
          <a:p>
            <a:r>
              <a:rPr lang="es-PA" dirty="0"/>
              <a:t>Kim Cullen Cobb</a:t>
            </a:r>
          </a:p>
          <a:p>
            <a:r>
              <a:rPr lang="es-PA" dirty="0"/>
              <a:t>Ainslie Harrison</a:t>
            </a:r>
          </a:p>
          <a:p>
            <a:r>
              <a:rPr lang="es-PA" dirty="0"/>
              <a:t>Vicky Karas</a:t>
            </a:r>
          </a:p>
          <a:p>
            <a:r>
              <a:rPr lang="es-PA" dirty="0"/>
              <a:t>Hasimi Izuka</a:t>
            </a:r>
          </a:p>
          <a:p>
            <a:r>
              <a:rPr lang="es-PA" dirty="0"/>
              <a:t>Anne Touchard</a:t>
            </a:r>
          </a:p>
          <a:p>
            <a:r>
              <a:rPr lang="es-PA" dirty="0"/>
              <a:t>Angelica Elizondo</a:t>
            </a:r>
          </a:p>
          <a:p>
            <a:r>
              <a:rPr lang="es-PA" dirty="0"/>
              <a:t>Liliane Fernandez Mayo</a:t>
            </a:r>
          </a:p>
          <a:p>
            <a:r>
              <a:rPr lang="es-PA" dirty="0"/>
              <a:t>Roxana Pino</a:t>
            </a:r>
          </a:p>
          <a:p>
            <a:r>
              <a:rPr lang="es-PA" dirty="0"/>
              <a:t>Yamisel Guitierrez</a:t>
            </a:r>
          </a:p>
          <a:p>
            <a:endParaRPr lang="es-PA" dirty="0"/>
          </a:p>
          <a:p>
            <a:r>
              <a:rPr lang="es-PA" dirty="0"/>
              <a:t>A la escritora Ann Williams</a:t>
            </a:r>
          </a:p>
          <a:p>
            <a:r>
              <a:rPr lang="es-PA" dirty="0"/>
              <a:t>A la directora del parque arqueologico Mercedes Meneses</a:t>
            </a:r>
          </a:p>
          <a:p>
            <a:r>
              <a:rPr lang="es-PA" dirty="0"/>
              <a:t>A la guia del parque arqueológico Delmira Escobar</a:t>
            </a:r>
          </a:p>
          <a:p>
            <a:endParaRPr lang="es-PA" dirty="0"/>
          </a:p>
          <a:p>
            <a:endParaRPr lang="es-PA" dirty="0"/>
          </a:p>
          <a:p>
            <a:endParaRPr lang="es-PA" dirty="0"/>
          </a:p>
        </p:txBody>
      </p:sp>
      <p:sp>
        <p:nvSpPr>
          <p:cNvPr id="4" name="Marcador de número de diapositiva 3"/>
          <p:cNvSpPr>
            <a:spLocks noGrp="1"/>
          </p:cNvSpPr>
          <p:nvPr>
            <p:ph type="sldNum" sz="quarter" idx="5"/>
          </p:nvPr>
        </p:nvSpPr>
        <p:spPr/>
        <p:txBody>
          <a:bodyPr/>
          <a:lstStyle/>
          <a:p>
            <a:fld id="{3E2A9A80-A6B4-6346-8031-541DFF96B9C7}" type="slidenum">
              <a:rPr lang="es-PA" smtClean="0"/>
              <a:t>42</a:t>
            </a:fld>
            <a:endParaRPr lang="es-PA"/>
          </a:p>
        </p:txBody>
      </p:sp>
    </p:spTree>
    <p:extLst>
      <p:ext uri="{BB962C8B-B14F-4D97-AF65-F5344CB8AC3E}">
        <p14:creationId xmlns:p14="http://schemas.microsoft.com/office/powerpoint/2010/main" val="3446891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A" dirty="0"/>
              <a:t>….lo cierto es que las mujeres han estado siempre subordinadas al hombre, en otras palabras, todas las sociedades del mundo han vivido y viven bajo el régimen del patriarcado. Por supuesto en este tema existe cierto debate entre investigadores. Algunos sugieren que no en todas las sociedades conocidas el hombre ha ejercido una mayor autoridad que la mujer. Olivia Harris y Kate Young por ejemplo propusieron en 1979 algunos ejemplos de sociedades supuestamente matriarcales como los selk´nam de Tierra de Fuego o los mosuo del sudoeste de China. Pero realmente ninguna de las dos sociedades representa un matriacado, porque si bien algunos roles parecen haber sido intercambiados, y las mujeres son las dueñas o jefas del hogar, los hombres siguen ejerciendo un poder político importante en la vida pública.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P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PA" dirty="0"/>
          </a:p>
        </p:txBody>
      </p:sp>
      <p:sp>
        <p:nvSpPr>
          <p:cNvPr id="4" name="Marcador de número de diapositiva 3"/>
          <p:cNvSpPr>
            <a:spLocks noGrp="1"/>
          </p:cNvSpPr>
          <p:nvPr>
            <p:ph type="sldNum" sz="quarter" idx="5"/>
          </p:nvPr>
        </p:nvSpPr>
        <p:spPr/>
        <p:txBody>
          <a:bodyPr/>
          <a:lstStyle/>
          <a:p>
            <a:fld id="{3E2A9A80-A6B4-6346-8031-541DFF96B9C7}" type="slidenum">
              <a:rPr lang="es-PA" smtClean="0"/>
              <a:t>5</a:t>
            </a:fld>
            <a:endParaRPr lang="es-PA"/>
          </a:p>
        </p:txBody>
      </p:sp>
    </p:spTree>
    <p:extLst>
      <p:ext uri="{BB962C8B-B14F-4D97-AF65-F5344CB8AC3E}">
        <p14:creationId xmlns:p14="http://schemas.microsoft.com/office/powerpoint/2010/main" val="2169178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A" dirty="0"/>
              <a:t>La ilusión del matriarcado o de sociedades gobernadas por mujeres, ha suscitado desde siempre mucho interés, despertando la imaginacion de muchos, no solo en Europa (recordemos el mito clásico de las Amazonas), sino también en América </a:t>
            </a:r>
            <a:r>
              <a:rPr lang="es-PA" sz="1200" b="0" i="0" kern="1200" dirty="0">
                <a:solidFill>
                  <a:schemeClr val="tx1"/>
                </a:solidFill>
                <a:effectLst/>
                <a:latin typeface="+mn-lt"/>
                <a:ea typeface="+mn-ea"/>
                <a:cs typeface="+mn-cs"/>
              </a:rPr>
              <a:t>precisamente por tratarse de historias extraordinarias de un hecho poco común o anómalo</a:t>
            </a:r>
            <a:r>
              <a:rPr lang="es-PA" dirty="0"/>
              <a:t>. Estos matriarcados de leyenda fueron un motivo reiterado en las exploraciones en la era de los descubrimientos en nuestro continente. Son referidos ya en el primer relato europeo sobre América, el diario del Primer Viaje de Cristóbal Colón, que en su entrada del 16 de enero de 1493 escribe, en base al testimonio de los pobladores nativos, lo siguiente</a:t>
            </a:r>
            <a:r>
              <a:rPr lang="es-PA" dirty="0">
                <a:sym typeface="Wingdings" pitchFamily="2" charset="2"/>
              </a:rPr>
              <a:t> (texto en pantalla)</a:t>
            </a:r>
            <a:r>
              <a:rPr lang="es-PA" dirty="0"/>
              <a:t> lo que describe este texto responde a la costumbre de lo que antropología llamamos matrilocalidad lo cual no es lo mismo que matriarcado.</a:t>
            </a:r>
          </a:p>
          <a:p>
            <a:endParaRPr lang="es-PA" dirty="0"/>
          </a:p>
          <a:p>
            <a:endParaRPr lang="es-PA" dirty="0"/>
          </a:p>
        </p:txBody>
      </p:sp>
      <p:sp>
        <p:nvSpPr>
          <p:cNvPr id="4" name="Marcador de número de diapositiva 3"/>
          <p:cNvSpPr>
            <a:spLocks noGrp="1"/>
          </p:cNvSpPr>
          <p:nvPr>
            <p:ph type="sldNum" sz="quarter" idx="5"/>
          </p:nvPr>
        </p:nvSpPr>
        <p:spPr/>
        <p:txBody>
          <a:bodyPr/>
          <a:lstStyle/>
          <a:p>
            <a:fld id="{3E2A9A80-A6B4-6346-8031-541DFF96B9C7}" type="slidenum">
              <a:rPr lang="es-PA" smtClean="0"/>
              <a:t>6</a:t>
            </a:fld>
            <a:endParaRPr lang="es-PA"/>
          </a:p>
        </p:txBody>
      </p:sp>
    </p:spTree>
    <p:extLst>
      <p:ext uri="{BB962C8B-B14F-4D97-AF65-F5344CB8AC3E}">
        <p14:creationId xmlns:p14="http://schemas.microsoft.com/office/powerpoint/2010/main" val="3283359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A" dirty="0"/>
              <a:t>El conquistador de México Tenochtitlan, Hernán Cortés, refirió la siguiente información referente a un matriarcado en Cihuatan al rey de España Carlos V en su Cuarta Carta de Relación (1524). (texto en pantalla) este es un caso muy parecido al anterior. No creo que se refiera a un matriarcado sino como en el caso anterior a la práctica de ciertas costumbres relaciondas con la manera como residen las personas o la residencia de hombres y mujeres.</a:t>
            </a:r>
          </a:p>
          <a:p>
            <a:endParaRPr lang="es-PA" dirty="0"/>
          </a:p>
          <a:p>
            <a:endParaRPr lang="es-PA" dirty="0"/>
          </a:p>
        </p:txBody>
      </p:sp>
      <p:sp>
        <p:nvSpPr>
          <p:cNvPr id="4" name="Marcador de número de diapositiva 3"/>
          <p:cNvSpPr>
            <a:spLocks noGrp="1"/>
          </p:cNvSpPr>
          <p:nvPr>
            <p:ph type="sldNum" sz="quarter" idx="5"/>
          </p:nvPr>
        </p:nvSpPr>
        <p:spPr/>
        <p:txBody>
          <a:bodyPr/>
          <a:lstStyle/>
          <a:p>
            <a:fld id="{3E2A9A80-A6B4-6346-8031-541DFF96B9C7}" type="slidenum">
              <a:rPr lang="es-PA" smtClean="0"/>
              <a:t>7</a:t>
            </a:fld>
            <a:endParaRPr lang="es-PA"/>
          </a:p>
        </p:txBody>
      </p:sp>
    </p:spTree>
    <p:extLst>
      <p:ext uri="{BB962C8B-B14F-4D97-AF65-F5344CB8AC3E}">
        <p14:creationId xmlns:p14="http://schemas.microsoft.com/office/powerpoint/2010/main" val="2782925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A" sz="1200" b="0" i="0" kern="1200" dirty="0">
                <a:solidFill>
                  <a:schemeClr val="tx1"/>
                </a:solidFill>
                <a:effectLst/>
                <a:latin typeface="+mn-lt"/>
                <a:ea typeface="+mn-ea"/>
                <a:cs typeface="+mn-cs"/>
              </a:rPr>
              <a:t>Dos décadas después, la expectativa de encontrar una sociedad gobernada por mujeres en el Nuevo Mundo seguía intacta. El sacerdote Gaspar de Carvajal escribió que la expedición del conquistador español Francisco de Orellana por río Marañón en Sudamérica (1542), de la cual formó parte, sufrió el ataque de mujeres guerreras que desde la orilla le disparaban flechas y dardos con cerbatanas. Como consecuencia del impacto de esta historia, el río fue rebautizado Amazonas o río de las Amazonas, esto en honor a las legendarias mujeres guerreras de la mitología griega, cuyo nombre serviría más tarde para designar a estos grupos de bravas mujeres.​ </a:t>
            </a:r>
          </a:p>
          <a:p>
            <a:endParaRPr lang="es-PA" sz="1200" b="0" i="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3E2A9A80-A6B4-6346-8031-541DFF96B9C7}" type="slidenum">
              <a:rPr lang="es-PA" smtClean="0"/>
              <a:t>8</a:t>
            </a:fld>
            <a:endParaRPr lang="es-PA"/>
          </a:p>
        </p:txBody>
      </p:sp>
    </p:spTree>
    <p:extLst>
      <p:ext uri="{BB962C8B-B14F-4D97-AF65-F5344CB8AC3E}">
        <p14:creationId xmlns:p14="http://schemas.microsoft.com/office/powerpoint/2010/main" val="1154445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A" sz="1200" b="0" i="0" kern="1200" dirty="0">
                <a:solidFill>
                  <a:schemeClr val="tx1"/>
                </a:solidFill>
                <a:effectLst/>
                <a:latin typeface="+mn-lt"/>
                <a:ea typeface="+mn-ea"/>
                <a:cs typeface="+mn-cs"/>
              </a:rPr>
              <a:t>El fenómeno del matriarcado también ha sido investigado por la arqueología y para tiempos más remotos y de igual modo se ha opinado mucho al respecto.  Engels por ejemplo propone que ha habido una evolucíón de la sociedad desde un pasado matriarcal al presente patriarcal. Buffie Johnson habla de matriarcado durante el paleolítico y neolitico en el sentido del enorme prestigio del que disfrutaron las mujeres por entonces, aunque aclara que no se refiere a que la mujer gobernase en régimen de matriarcado, sino que eran altamente valoradas. Por entonces vivian en sociedades igualitarias, sin caudillos, y eran valoradas porque eran proveedoras de alimentos ( se decicaban a la recolección), fueron los primeros médicos en ejercicio dado que recolectaban plantas medicinales también, inventaron la costura y la alfarería, además crearon los primeros refugios construidos con pieles. Johnson fundamenta su teoría en las imágenes o representaciones de lo que ella llama “diosas cultivadoras de la paz” que son representaciones de mujeres que aparecen junto a animales, algunas de las cuales tienen 30 000 años de antigüedad como la que vemos en la imagen sentada entre dos animales y que, en conjunto, todas ellas, representan a mujeres empoderadas. Sin duda el que estén representadas en la iconografía, siendo en muchos casos las primeras representaciones humanas.</a:t>
            </a:r>
            <a:r>
              <a:rPr lang="es-PA" sz="1200" b="0" i="0" kern="1200" baseline="0" dirty="0">
                <a:solidFill>
                  <a:schemeClr val="tx1"/>
                </a:solidFill>
                <a:effectLst/>
                <a:latin typeface="+mn-lt"/>
                <a:ea typeface="+mn-ea"/>
                <a:cs typeface="+mn-cs"/>
              </a:rPr>
              <a:t>, </a:t>
            </a:r>
            <a:r>
              <a:rPr lang="es-PA" sz="1200" b="0" i="0" kern="1200" dirty="0">
                <a:solidFill>
                  <a:schemeClr val="tx1"/>
                </a:solidFill>
                <a:effectLst/>
                <a:latin typeface="+mn-lt"/>
                <a:ea typeface="+mn-ea"/>
                <a:cs typeface="+mn-cs"/>
              </a:rPr>
              <a:t>pone de relieve el que muchas sociedades antiguas valoraron a la mujer y a lo femenino sobre todas las cosas. Lo traigo a acolación porque vamos a fundamentar en parte nuestra interpretación sobre el valor que se le dio a la mujer en El Caño, justamente en las representaciones iconográficas de la mujer de este sitio arqueológico.</a:t>
            </a:r>
          </a:p>
        </p:txBody>
      </p:sp>
      <p:sp>
        <p:nvSpPr>
          <p:cNvPr id="4" name="Marcador de número de diapositiva 3"/>
          <p:cNvSpPr>
            <a:spLocks noGrp="1"/>
          </p:cNvSpPr>
          <p:nvPr>
            <p:ph type="sldNum" sz="quarter" idx="5"/>
          </p:nvPr>
        </p:nvSpPr>
        <p:spPr/>
        <p:txBody>
          <a:bodyPr/>
          <a:lstStyle/>
          <a:p>
            <a:fld id="{3E2A9A80-A6B4-6346-8031-541DFF96B9C7}" type="slidenum">
              <a:rPr lang="es-PA" smtClean="0"/>
              <a:t>9</a:t>
            </a:fld>
            <a:endParaRPr lang="es-PA"/>
          </a:p>
        </p:txBody>
      </p:sp>
    </p:spTree>
    <p:extLst>
      <p:ext uri="{BB962C8B-B14F-4D97-AF65-F5344CB8AC3E}">
        <p14:creationId xmlns:p14="http://schemas.microsoft.com/office/powerpoint/2010/main" val="3321484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1D582DF-EE46-3244-87FE-664B67D768EA}" type="datetimeFigureOut">
              <a:rPr lang="es-PA" smtClean="0"/>
              <a:t>04/02/21</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8657BA2C-43C6-944F-BE62-E0F48F6E8F09}" type="slidenum">
              <a:rPr lang="es-PA" smtClean="0"/>
              <a:t>‹Nº›</a:t>
            </a:fld>
            <a:endParaRPr lang="es-PA"/>
          </a:p>
        </p:txBody>
      </p:sp>
    </p:spTree>
    <p:extLst>
      <p:ext uri="{BB962C8B-B14F-4D97-AF65-F5344CB8AC3E}">
        <p14:creationId xmlns:p14="http://schemas.microsoft.com/office/powerpoint/2010/main" val="443143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B1D582DF-EE46-3244-87FE-664B67D768EA}" type="datetimeFigureOut">
              <a:rPr lang="es-PA" smtClean="0"/>
              <a:t>04/02/21</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8657BA2C-43C6-944F-BE62-E0F48F6E8F09}" type="slidenum">
              <a:rPr lang="es-PA" smtClean="0"/>
              <a:t>‹Nº›</a:t>
            </a:fld>
            <a:endParaRPr lang="es-PA"/>
          </a:p>
        </p:txBody>
      </p:sp>
    </p:spTree>
    <p:extLst>
      <p:ext uri="{BB962C8B-B14F-4D97-AF65-F5344CB8AC3E}">
        <p14:creationId xmlns:p14="http://schemas.microsoft.com/office/powerpoint/2010/main" val="1661688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B1D582DF-EE46-3244-87FE-664B67D768EA}" type="datetimeFigureOut">
              <a:rPr lang="es-PA" smtClean="0"/>
              <a:t>04/02/21</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8657BA2C-43C6-944F-BE62-E0F48F6E8F09}" type="slidenum">
              <a:rPr lang="es-PA" smtClean="0"/>
              <a:t>‹Nº›</a:t>
            </a:fld>
            <a:endParaRPr lang="es-PA"/>
          </a:p>
        </p:txBody>
      </p:sp>
    </p:spTree>
    <p:extLst>
      <p:ext uri="{BB962C8B-B14F-4D97-AF65-F5344CB8AC3E}">
        <p14:creationId xmlns:p14="http://schemas.microsoft.com/office/powerpoint/2010/main" val="2195908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B1D582DF-EE46-3244-87FE-664B67D768EA}" type="datetimeFigureOut">
              <a:rPr lang="es-PA" smtClean="0"/>
              <a:t>04/02/21</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8657BA2C-43C6-944F-BE62-E0F48F6E8F09}" type="slidenum">
              <a:rPr lang="es-PA" smtClean="0"/>
              <a:t>‹Nº›</a:t>
            </a:fld>
            <a:endParaRPr lang="es-PA"/>
          </a:p>
        </p:txBody>
      </p:sp>
    </p:spTree>
    <p:extLst>
      <p:ext uri="{BB962C8B-B14F-4D97-AF65-F5344CB8AC3E}">
        <p14:creationId xmlns:p14="http://schemas.microsoft.com/office/powerpoint/2010/main" val="953125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B1D582DF-EE46-3244-87FE-664B67D768EA}" type="datetimeFigureOut">
              <a:rPr lang="es-PA" smtClean="0"/>
              <a:t>04/02/21</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8657BA2C-43C6-944F-BE62-E0F48F6E8F09}" type="slidenum">
              <a:rPr lang="es-PA" smtClean="0"/>
              <a:t>‹Nº›</a:t>
            </a:fld>
            <a:endParaRPr lang="es-PA"/>
          </a:p>
        </p:txBody>
      </p:sp>
    </p:spTree>
    <p:extLst>
      <p:ext uri="{BB962C8B-B14F-4D97-AF65-F5344CB8AC3E}">
        <p14:creationId xmlns:p14="http://schemas.microsoft.com/office/powerpoint/2010/main" val="3919742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B1D582DF-EE46-3244-87FE-664B67D768EA}" type="datetimeFigureOut">
              <a:rPr lang="es-PA" smtClean="0"/>
              <a:t>04/02/21</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8657BA2C-43C6-944F-BE62-E0F48F6E8F09}" type="slidenum">
              <a:rPr lang="es-PA" smtClean="0"/>
              <a:t>‹Nº›</a:t>
            </a:fld>
            <a:endParaRPr lang="es-PA"/>
          </a:p>
        </p:txBody>
      </p:sp>
    </p:spTree>
    <p:extLst>
      <p:ext uri="{BB962C8B-B14F-4D97-AF65-F5344CB8AC3E}">
        <p14:creationId xmlns:p14="http://schemas.microsoft.com/office/powerpoint/2010/main" val="1786327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B1D582DF-EE46-3244-87FE-664B67D768EA}" type="datetimeFigureOut">
              <a:rPr lang="es-PA" smtClean="0"/>
              <a:t>04/02/21</a:t>
            </a:fld>
            <a:endParaRPr lang="es-PA"/>
          </a:p>
        </p:txBody>
      </p:sp>
      <p:sp>
        <p:nvSpPr>
          <p:cNvPr id="8" name="Footer Placeholder 7"/>
          <p:cNvSpPr>
            <a:spLocks noGrp="1"/>
          </p:cNvSpPr>
          <p:nvPr>
            <p:ph type="ftr" sz="quarter" idx="11"/>
          </p:nvPr>
        </p:nvSpPr>
        <p:spPr/>
        <p:txBody>
          <a:bodyPr/>
          <a:lstStyle/>
          <a:p>
            <a:endParaRPr lang="es-PA"/>
          </a:p>
        </p:txBody>
      </p:sp>
      <p:sp>
        <p:nvSpPr>
          <p:cNvPr id="9" name="Slide Number Placeholder 8"/>
          <p:cNvSpPr>
            <a:spLocks noGrp="1"/>
          </p:cNvSpPr>
          <p:nvPr>
            <p:ph type="sldNum" sz="quarter" idx="12"/>
          </p:nvPr>
        </p:nvSpPr>
        <p:spPr/>
        <p:txBody>
          <a:bodyPr/>
          <a:lstStyle/>
          <a:p>
            <a:fld id="{8657BA2C-43C6-944F-BE62-E0F48F6E8F09}" type="slidenum">
              <a:rPr lang="es-PA" smtClean="0"/>
              <a:t>‹Nº›</a:t>
            </a:fld>
            <a:endParaRPr lang="es-PA"/>
          </a:p>
        </p:txBody>
      </p:sp>
    </p:spTree>
    <p:extLst>
      <p:ext uri="{BB962C8B-B14F-4D97-AF65-F5344CB8AC3E}">
        <p14:creationId xmlns:p14="http://schemas.microsoft.com/office/powerpoint/2010/main" val="160109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1D582DF-EE46-3244-87FE-664B67D768EA}" type="datetimeFigureOut">
              <a:rPr lang="es-PA" smtClean="0"/>
              <a:t>04/02/21</a:t>
            </a:fld>
            <a:endParaRPr lang="es-PA"/>
          </a:p>
        </p:txBody>
      </p:sp>
      <p:sp>
        <p:nvSpPr>
          <p:cNvPr id="4" name="Footer Placeholder 3"/>
          <p:cNvSpPr>
            <a:spLocks noGrp="1"/>
          </p:cNvSpPr>
          <p:nvPr>
            <p:ph type="ftr" sz="quarter" idx="11"/>
          </p:nvPr>
        </p:nvSpPr>
        <p:spPr/>
        <p:txBody>
          <a:bodyPr/>
          <a:lstStyle/>
          <a:p>
            <a:endParaRPr lang="es-PA"/>
          </a:p>
        </p:txBody>
      </p:sp>
      <p:sp>
        <p:nvSpPr>
          <p:cNvPr id="5" name="Slide Number Placeholder 4"/>
          <p:cNvSpPr>
            <a:spLocks noGrp="1"/>
          </p:cNvSpPr>
          <p:nvPr>
            <p:ph type="sldNum" sz="quarter" idx="12"/>
          </p:nvPr>
        </p:nvSpPr>
        <p:spPr/>
        <p:txBody>
          <a:bodyPr/>
          <a:lstStyle/>
          <a:p>
            <a:fld id="{8657BA2C-43C6-944F-BE62-E0F48F6E8F09}" type="slidenum">
              <a:rPr lang="es-PA" smtClean="0"/>
              <a:t>‹Nº›</a:t>
            </a:fld>
            <a:endParaRPr lang="es-PA"/>
          </a:p>
        </p:txBody>
      </p:sp>
    </p:spTree>
    <p:extLst>
      <p:ext uri="{BB962C8B-B14F-4D97-AF65-F5344CB8AC3E}">
        <p14:creationId xmlns:p14="http://schemas.microsoft.com/office/powerpoint/2010/main" val="196265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D582DF-EE46-3244-87FE-664B67D768EA}" type="datetimeFigureOut">
              <a:rPr lang="es-PA" smtClean="0"/>
              <a:t>04/02/21</a:t>
            </a:fld>
            <a:endParaRPr lang="es-PA"/>
          </a:p>
        </p:txBody>
      </p:sp>
      <p:sp>
        <p:nvSpPr>
          <p:cNvPr id="3" name="Footer Placeholder 2"/>
          <p:cNvSpPr>
            <a:spLocks noGrp="1"/>
          </p:cNvSpPr>
          <p:nvPr>
            <p:ph type="ftr" sz="quarter" idx="11"/>
          </p:nvPr>
        </p:nvSpPr>
        <p:spPr/>
        <p:txBody>
          <a:bodyPr/>
          <a:lstStyle/>
          <a:p>
            <a:endParaRPr lang="es-PA"/>
          </a:p>
        </p:txBody>
      </p:sp>
      <p:sp>
        <p:nvSpPr>
          <p:cNvPr id="4" name="Slide Number Placeholder 3"/>
          <p:cNvSpPr>
            <a:spLocks noGrp="1"/>
          </p:cNvSpPr>
          <p:nvPr>
            <p:ph type="sldNum" sz="quarter" idx="12"/>
          </p:nvPr>
        </p:nvSpPr>
        <p:spPr/>
        <p:txBody>
          <a:bodyPr/>
          <a:lstStyle/>
          <a:p>
            <a:fld id="{8657BA2C-43C6-944F-BE62-E0F48F6E8F09}" type="slidenum">
              <a:rPr lang="es-PA" smtClean="0"/>
              <a:t>‹Nº›</a:t>
            </a:fld>
            <a:endParaRPr lang="es-PA"/>
          </a:p>
        </p:txBody>
      </p:sp>
    </p:spTree>
    <p:extLst>
      <p:ext uri="{BB962C8B-B14F-4D97-AF65-F5344CB8AC3E}">
        <p14:creationId xmlns:p14="http://schemas.microsoft.com/office/powerpoint/2010/main" val="152471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B1D582DF-EE46-3244-87FE-664B67D768EA}" type="datetimeFigureOut">
              <a:rPr lang="es-PA" smtClean="0"/>
              <a:t>04/02/21</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8657BA2C-43C6-944F-BE62-E0F48F6E8F09}" type="slidenum">
              <a:rPr lang="es-PA" smtClean="0"/>
              <a:t>‹Nº›</a:t>
            </a:fld>
            <a:endParaRPr lang="es-PA"/>
          </a:p>
        </p:txBody>
      </p:sp>
    </p:spTree>
    <p:extLst>
      <p:ext uri="{BB962C8B-B14F-4D97-AF65-F5344CB8AC3E}">
        <p14:creationId xmlns:p14="http://schemas.microsoft.com/office/powerpoint/2010/main" val="872758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B1D582DF-EE46-3244-87FE-664B67D768EA}" type="datetimeFigureOut">
              <a:rPr lang="es-PA" smtClean="0"/>
              <a:t>04/02/21</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8657BA2C-43C6-944F-BE62-E0F48F6E8F09}" type="slidenum">
              <a:rPr lang="es-PA" smtClean="0"/>
              <a:t>‹Nº›</a:t>
            </a:fld>
            <a:endParaRPr lang="es-PA"/>
          </a:p>
        </p:txBody>
      </p:sp>
    </p:spTree>
    <p:extLst>
      <p:ext uri="{BB962C8B-B14F-4D97-AF65-F5344CB8AC3E}">
        <p14:creationId xmlns:p14="http://schemas.microsoft.com/office/powerpoint/2010/main" val="3374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D582DF-EE46-3244-87FE-664B67D768EA}" type="datetimeFigureOut">
              <a:rPr lang="es-PA" smtClean="0"/>
              <a:t>04/02/21</a:t>
            </a:fld>
            <a:endParaRPr lang="es-P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57BA2C-43C6-944F-BE62-E0F48F6E8F09}" type="slidenum">
              <a:rPr lang="es-PA" smtClean="0"/>
              <a:t>‹Nº›</a:t>
            </a:fld>
            <a:endParaRPr lang="es-PA"/>
          </a:p>
        </p:txBody>
      </p:sp>
    </p:spTree>
    <p:extLst>
      <p:ext uri="{BB962C8B-B14F-4D97-AF65-F5344CB8AC3E}">
        <p14:creationId xmlns:p14="http://schemas.microsoft.com/office/powerpoint/2010/main" val="3163572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tiff"/><Relationship Id="rId7" Type="http://schemas.openxmlformats.org/officeDocument/2006/relationships/image" Target="../media/image31.tif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3.tiff"/><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27.tiff"/><Relationship Id="rId7"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tiff"/><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jpe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7.wdp"/><Relationship Id="rId18" Type="http://schemas.openxmlformats.org/officeDocument/2006/relationships/image" Target="../media/image50.png"/><Relationship Id="rId26" Type="http://schemas.microsoft.com/office/2007/relationships/hdphoto" Target="../media/hdphoto13.wdp"/><Relationship Id="rId3" Type="http://schemas.openxmlformats.org/officeDocument/2006/relationships/image" Target="../media/image38.jpeg"/><Relationship Id="rId21" Type="http://schemas.openxmlformats.org/officeDocument/2006/relationships/image" Target="../media/image52.png"/><Relationship Id="rId7" Type="http://schemas.microsoft.com/office/2007/relationships/hdphoto" Target="../media/hdphoto4.wdp"/><Relationship Id="rId12" Type="http://schemas.openxmlformats.org/officeDocument/2006/relationships/image" Target="../media/image47.png"/><Relationship Id="rId17" Type="http://schemas.microsoft.com/office/2007/relationships/hdphoto" Target="../media/hdphoto9.wdp"/><Relationship Id="rId25" Type="http://schemas.microsoft.com/office/2007/relationships/hdphoto" Target="../media/hdphoto12.wdp"/><Relationship Id="rId2" Type="http://schemas.openxmlformats.org/officeDocument/2006/relationships/notesSlide" Target="../notesSlides/notesSlide18.xml"/><Relationship Id="rId16" Type="http://schemas.openxmlformats.org/officeDocument/2006/relationships/image" Target="../media/image49.png"/><Relationship Id="rId20"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44.png"/><Relationship Id="rId11" Type="http://schemas.microsoft.com/office/2007/relationships/hdphoto" Target="../media/hdphoto6.wdp"/><Relationship Id="rId24" Type="http://schemas.openxmlformats.org/officeDocument/2006/relationships/image" Target="../media/image40.png"/><Relationship Id="rId5" Type="http://schemas.microsoft.com/office/2007/relationships/hdphoto" Target="../media/hdphoto3.wdp"/><Relationship Id="rId15" Type="http://schemas.microsoft.com/office/2007/relationships/hdphoto" Target="../media/hdphoto8.wdp"/><Relationship Id="rId23" Type="http://schemas.openxmlformats.org/officeDocument/2006/relationships/image" Target="../media/image39.png"/><Relationship Id="rId10" Type="http://schemas.openxmlformats.org/officeDocument/2006/relationships/image" Target="../media/image46.png"/><Relationship Id="rId19" Type="http://schemas.microsoft.com/office/2007/relationships/hdphoto" Target="../media/hdphoto10.wdp"/><Relationship Id="rId4" Type="http://schemas.openxmlformats.org/officeDocument/2006/relationships/image" Target="../media/image43.png"/><Relationship Id="rId9" Type="http://schemas.microsoft.com/office/2007/relationships/hdphoto" Target="../media/hdphoto5.wdp"/><Relationship Id="rId14" Type="http://schemas.openxmlformats.org/officeDocument/2006/relationships/image" Target="../media/image48.png"/><Relationship Id="rId22" Type="http://schemas.microsoft.com/office/2007/relationships/hdphoto" Target="../media/hdphoto11.wdp"/><Relationship Id="rId27"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tiff"/></Relationships>
</file>

<file path=ppt/slides/_rels/slide23.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1.jpeg"/><Relationship Id="rId11" Type="http://schemas.openxmlformats.org/officeDocument/2006/relationships/image" Target="../media/image67.jpeg"/><Relationship Id="rId5" Type="http://schemas.openxmlformats.org/officeDocument/2006/relationships/image" Target="../media/image64.tiff"/><Relationship Id="rId10" Type="http://schemas.openxmlformats.org/officeDocument/2006/relationships/image" Target="../media/image66.jpeg"/><Relationship Id="rId4" Type="http://schemas.openxmlformats.org/officeDocument/2006/relationships/image" Target="../media/image60.tiff"/><Relationship Id="rId9" Type="http://schemas.openxmlformats.org/officeDocument/2006/relationships/image" Target="../media/image65.jpeg"/></Relationships>
</file>

<file path=ppt/slides/_rels/slide24.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9.jpeg"/><Relationship Id="rId3" Type="http://schemas.openxmlformats.org/officeDocument/2006/relationships/image" Target="../media/image58.jpeg"/><Relationship Id="rId7" Type="http://schemas.openxmlformats.org/officeDocument/2006/relationships/image" Target="../media/image61.jpeg"/><Relationship Id="rId12" Type="http://schemas.openxmlformats.org/officeDocument/2006/relationships/image" Target="../media/image67.jpeg"/><Relationship Id="rId2" Type="http://schemas.openxmlformats.org/officeDocument/2006/relationships/notesSlide" Target="../notesSlides/notesSlide24.xml"/><Relationship Id="rId16"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64.tiff"/><Relationship Id="rId11" Type="http://schemas.openxmlformats.org/officeDocument/2006/relationships/image" Target="../media/image66.jpeg"/><Relationship Id="rId5" Type="http://schemas.openxmlformats.org/officeDocument/2006/relationships/image" Target="../media/image60.tiff"/><Relationship Id="rId15" Type="http://schemas.openxmlformats.org/officeDocument/2006/relationships/image" Target="../media/image71.jpeg"/><Relationship Id="rId10" Type="http://schemas.openxmlformats.org/officeDocument/2006/relationships/image" Target="../media/image65.jpeg"/><Relationship Id="rId4" Type="http://schemas.openxmlformats.org/officeDocument/2006/relationships/image" Target="../media/image68.tiff"/><Relationship Id="rId9" Type="http://schemas.openxmlformats.org/officeDocument/2006/relationships/image" Target="../media/image63.jpeg"/><Relationship Id="rId14" Type="http://schemas.openxmlformats.org/officeDocument/2006/relationships/image" Target="../media/image70.jpeg"/></Relationships>
</file>

<file path=ppt/slides/_rels/slide2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6.tif"/></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tiff"/></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7.tiff"/><Relationship Id="rId7" Type="http://schemas.openxmlformats.org/officeDocument/2006/relationships/image" Target="../media/image83.png"/><Relationship Id="rId12" Type="http://schemas.openxmlformats.org/officeDocument/2006/relationships/image" Target="../media/image85.tif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2.jpeg"/><Relationship Id="rId11" Type="http://schemas.openxmlformats.org/officeDocument/2006/relationships/image" Target="../media/image84.tiff"/><Relationship Id="rId5" Type="http://schemas.openxmlformats.org/officeDocument/2006/relationships/image" Target="../media/image81.tiff"/><Relationship Id="rId10" Type="http://schemas.openxmlformats.org/officeDocument/2006/relationships/image" Target="../media/image80.png"/><Relationship Id="rId4" Type="http://schemas.openxmlformats.org/officeDocument/2006/relationships/image" Target="../media/image75.jpeg"/><Relationship Id="rId9" Type="http://schemas.openxmlformats.org/officeDocument/2006/relationships/image" Target="../media/image79.png"/></Relationships>
</file>

<file path=ppt/slides/_rels/slide31.xml.rels><?xml version="1.0" encoding="UTF-8" standalone="yes"?>
<Relationships xmlns="http://schemas.openxmlformats.org/package/2006/relationships"><Relationship Id="rId8" Type="http://schemas.openxmlformats.org/officeDocument/2006/relationships/image" Target="../media/image81.tiff"/><Relationship Id="rId13" Type="http://schemas.openxmlformats.org/officeDocument/2006/relationships/image" Target="../media/image84.tiff"/><Relationship Id="rId3" Type="http://schemas.openxmlformats.org/officeDocument/2006/relationships/image" Target="../media/image75.jpeg"/><Relationship Id="rId7" Type="http://schemas.openxmlformats.org/officeDocument/2006/relationships/image" Target="../media/image77.tiff"/><Relationship Id="rId12"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8.jpeg"/><Relationship Id="rId11" Type="http://schemas.openxmlformats.org/officeDocument/2006/relationships/image" Target="../media/image79.png"/><Relationship Id="rId5" Type="http://schemas.openxmlformats.org/officeDocument/2006/relationships/image" Target="../media/image87.jpeg"/><Relationship Id="rId15" Type="http://schemas.openxmlformats.org/officeDocument/2006/relationships/image" Target="../media/image89.png"/><Relationship Id="rId10" Type="http://schemas.openxmlformats.org/officeDocument/2006/relationships/image" Target="../media/image83.png"/><Relationship Id="rId4" Type="http://schemas.openxmlformats.org/officeDocument/2006/relationships/image" Target="../media/image86.tiff"/><Relationship Id="rId9" Type="http://schemas.openxmlformats.org/officeDocument/2006/relationships/image" Target="../media/image82.jpeg"/><Relationship Id="rId14" Type="http://schemas.openxmlformats.org/officeDocument/2006/relationships/image" Target="../media/image85.tiff"/></Relationships>
</file>

<file path=ppt/slides/_rels/slide32.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80.png"/><Relationship Id="rId3" Type="http://schemas.openxmlformats.org/officeDocument/2006/relationships/image" Target="../media/image75.jpeg"/><Relationship Id="rId7" Type="http://schemas.openxmlformats.org/officeDocument/2006/relationships/image" Target="../media/image81.tiff"/><Relationship Id="rId12" Type="http://schemas.openxmlformats.org/officeDocument/2006/relationships/image" Target="../media/image79.png"/><Relationship Id="rId17" Type="http://schemas.openxmlformats.org/officeDocument/2006/relationships/image" Target="../media/image91.png"/><Relationship Id="rId2" Type="http://schemas.openxmlformats.org/officeDocument/2006/relationships/notesSlide" Target="../notesSlides/notesSlide32.xml"/><Relationship Id="rId16"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77.tiff"/><Relationship Id="rId11" Type="http://schemas.openxmlformats.org/officeDocument/2006/relationships/image" Target="../media/image83.png"/><Relationship Id="rId5" Type="http://schemas.openxmlformats.org/officeDocument/2006/relationships/image" Target="../media/image86.tiff"/><Relationship Id="rId15" Type="http://schemas.openxmlformats.org/officeDocument/2006/relationships/image" Target="../media/image85.tiff"/><Relationship Id="rId10" Type="http://schemas.openxmlformats.org/officeDocument/2006/relationships/image" Target="../media/image82.jpeg"/><Relationship Id="rId4" Type="http://schemas.openxmlformats.org/officeDocument/2006/relationships/image" Target="../media/image90.tiff"/><Relationship Id="rId9" Type="http://schemas.openxmlformats.org/officeDocument/2006/relationships/image" Target="../media/image88.jpeg"/><Relationship Id="rId14" Type="http://schemas.openxmlformats.org/officeDocument/2006/relationships/image" Target="../media/image84.tiff"/></Relationships>
</file>

<file path=ppt/slides/_rels/slide33.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83.png"/><Relationship Id="rId18" Type="http://schemas.openxmlformats.org/officeDocument/2006/relationships/image" Target="../media/image89.png"/><Relationship Id="rId3" Type="http://schemas.openxmlformats.org/officeDocument/2006/relationships/image" Target="../media/image75.jpeg"/><Relationship Id="rId21" Type="http://schemas.openxmlformats.org/officeDocument/2006/relationships/image" Target="../media/image95.png"/><Relationship Id="rId7" Type="http://schemas.openxmlformats.org/officeDocument/2006/relationships/image" Target="../media/image81.tiff"/><Relationship Id="rId12" Type="http://schemas.openxmlformats.org/officeDocument/2006/relationships/image" Target="../media/image82.jpeg"/><Relationship Id="rId17" Type="http://schemas.openxmlformats.org/officeDocument/2006/relationships/image" Target="../media/image85.tiff"/><Relationship Id="rId2" Type="http://schemas.openxmlformats.org/officeDocument/2006/relationships/notesSlide" Target="../notesSlides/notesSlide33.xml"/><Relationship Id="rId16" Type="http://schemas.openxmlformats.org/officeDocument/2006/relationships/image" Target="../media/image84.tiff"/><Relationship Id="rId20" Type="http://schemas.openxmlformats.org/officeDocument/2006/relationships/image" Target="../media/image94.tiff"/><Relationship Id="rId1" Type="http://schemas.openxmlformats.org/officeDocument/2006/relationships/slideLayout" Target="../slideLayouts/slideLayout7.xml"/><Relationship Id="rId6" Type="http://schemas.openxmlformats.org/officeDocument/2006/relationships/image" Target="../media/image77.tiff"/><Relationship Id="rId11" Type="http://schemas.openxmlformats.org/officeDocument/2006/relationships/image" Target="../media/image88.jpeg"/><Relationship Id="rId5" Type="http://schemas.openxmlformats.org/officeDocument/2006/relationships/image" Target="../media/image86.tiff"/><Relationship Id="rId15" Type="http://schemas.openxmlformats.org/officeDocument/2006/relationships/image" Target="../media/image80.png"/><Relationship Id="rId10" Type="http://schemas.openxmlformats.org/officeDocument/2006/relationships/image" Target="../media/image87.jpeg"/><Relationship Id="rId19" Type="http://schemas.openxmlformats.org/officeDocument/2006/relationships/image" Target="../media/image91.png"/><Relationship Id="rId4" Type="http://schemas.openxmlformats.org/officeDocument/2006/relationships/image" Target="../media/image90.tiff"/><Relationship Id="rId9" Type="http://schemas.openxmlformats.org/officeDocument/2006/relationships/image" Target="../media/image93.jpeg"/><Relationship Id="rId14" Type="http://schemas.openxmlformats.org/officeDocument/2006/relationships/image" Target="../media/image79.png"/></Relationships>
</file>

<file path=ppt/slides/_rels/slide34.xml.rels><?xml version="1.0" encoding="UTF-8" standalone="yes"?>
<Relationships xmlns="http://schemas.openxmlformats.org/package/2006/relationships"><Relationship Id="rId8" Type="http://schemas.openxmlformats.org/officeDocument/2006/relationships/image" Target="../media/image81.tiff"/><Relationship Id="rId13" Type="http://schemas.openxmlformats.org/officeDocument/2006/relationships/image" Target="../media/image88.jpeg"/><Relationship Id="rId18" Type="http://schemas.openxmlformats.org/officeDocument/2006/relationships/image" Target="../media/image84.tiff"/><Relationship Id="rId3" Type="http://schemas.openxmlformats.org/officeDocument/2006/relationships/image" Target="../media/image75.jpeg"/><Relationship Id="rId21" Type="http://schemas.openxmlformats.org/officeDocument/2006/relationships/image" Target="../media/image91.png"/><Relationship Id="rId7" Type="http://schemas.openxmlformats.org/officeDocument/2006/relationships/image" Target="../media/image77.tiff"/><Relationship Id="rId12" Type="http://schemas.openxmlformats.org/officeDocument/2006/relationships/image" Target="../media/image87.jpeg"/><Relationship Id="rId17" Type="http://schemas.openxmlformats.org/officeDocument/2006/relationships/image" Target="../media/image80.png"/><Relationship Id="rId25" Type="http://schemas.openxmlformats.org/officeDocument/2006/relationships/image" Target="../media/image99.tiff"/><Relationship Id="rId2" Type="http://schemas.openxmlformats.org/officeDocument/2006/relationships/notesSlide" Target="../notesSlides/notesSlide34.xml"/><Relationship Id="rId16" Type="http://schemas.openxmlformats.org/officeDocument/2006/relationships/image" Target="../media/image79.png"/><Relationship Id="rId20"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86.tiff"/><Relationship Id="rId11" Type="http://schemas.openxmlformats.org/officeDocument/2006/relationships/image" Target="../media/image93.jpeg"/><Relationship Id="rId24" Type="http://schemas.openxmlformats.org/officeDocument/2006/relationships/image" Target="../media/image98.tiff"/><Relationship Id="rId5" Type="http://schemas.openxmlformats.org/officeDocument/2006/relationships/image" Target="../media/image90.tiff"/><Relationship Id="rId15" Type="http://schemas.openxmlformats.org/officeDocument/2006/relationships/image" Target="../media/image83.png"/><Relationship Id="rId23" Type="http://schemas.openxmlformats.org/officeDocument/2006/relationships/image" Target="../media/image97.tiff"/><Relationship Id="rId10" Type="http://schemas.openxmlformats.org/officeDocument/2006/relationships/image" Target="../media/image92.jpeg"/><Relationship Id="rId19" Type="http://schemas.openxmlformats.org/officeDocument/2006/relationships/image" Target="../media/image85.tiff"/><Relationship Id="rId4" Type="http://schemas.openxmlformats.org/officeDocument/2006/relationships/image" Target="../media/image96.tiff"/><Relationship Id="rId9" Type="http://schemas.openxmlformats.org/officeDocument/2006/relationships/image" Target="../media/image94.tiff"/><Relationship Id="rId14" Type="http://schemas.openxmlformats.org/officeDocument/2006/relationships/image" Target="../media/image82.jpeg"/><Relationship Id="rId22" Type="http://schemas.openxmlformats.org/officeDocument/2006/relationships/image" Target="../media/image95.png"/></Relationships>
</file>

<file path=ppt/slides/_rels/slide35.xml.rels><?xml version="1.0" encoding="UTF-8" standalone="yes"?>
<Relationships xmlns="http://schemas.openxmlformats.org/package/2006/relationships"><Relationship Id="rId8" Type="http://schemas.openxmlformats.org/officeDocument/2006/relationships/image" Target="../media/image77.tiff"/><Relationship Id="rId13" Type="http://schemas.openxmlformats.org/officeDocument/2006/relationships/image" Target="../media/image87.jpeg"/><Relationship Id="rId18" Type="http://schemas.openxmlformats.org/officeDocument/2006/relationships/image" Target="../media/image80.png"/><Relationship Id="rId26" Type="http://schemas.openxmlformats.org/officeDocument/2006/relationships/image" Target="../media/image99.tiff"/><Relationship Id="rId3" Type="http://schemas.openxmlformats.org/officeDocument/2006/relationships/image" Target="../media/image75.jpeg"/><Relationship Id="rId21" Type="http://schemas.openxmlformats.org/officeDocument/2006/relationships/image" Target="../media/image89.png"/><Relationship Id="rId7" Type="http://schemas.openxmlformats.org/officeDocument/2006/relationships/image" Target="../media/image86.tiff"/><Relationship Id="rId12" Type="http://schemas.openxmlformats.org/officeDocument/2006/relationships/image" Target="../media/image93.jpeg"/><Relationship Id="rId17" Type="http://schemas.openxmlformats.org/officeDocument/2006/relationships/image" Target="../media/image79.png"/><Relationship Id="rId25" Type="http://schemas.openxmlformats.org/officeDocument/2006/relationships/image" Target="../media/image98.tiff"/><Relationship Id="rId2" Type="http://schemas.openxmlformats.org/officeDocument/2006/relationships/notesSlide" Target="../notesSlides/notesSlide35.xml"/><Relationship Id="rId16" Type="http://schemas.openxmlformats.org/officeDocument/2006/relationships/image" Target="../media/image83.png"/><Relationship Id="rId20" Type="http://schemas.openxmlformats.org/officeDocument/2006/relationships/image" Target="../media/image85.tiff"/><Relationship Id="rId1" Type="http://schemas.openxmlformats.org/officeDocument/2006/relationships/slideLayout" Target="../slideLayouts/slideLayout7.xml"/><Relationship Id="rId6" Type="http://schemas.openxmlformats.org/officeDocument/2006/relationships/image" Target="../media/image90.tiff"/><Relationship Id="rId11" Type="http://schemas.openxmlformats.org/officeDocument/2006/relationships/image" Target="../media/image92.jpeg"/><Relationship Id="rId24" Type="http://schemas.openxmlformats.org/officeDocument/2006/relationships/image" Target="../media/image97.tiff"/><Relationship Id="rId5" Type="http://schemas.openxmlformats.org/officeDocument/2006/relationships/image" Target="../media/image96.tiff"/><Relationship Id="rId15" Type="http://schemas.openxmlformats.org/officeDocument/2006/relationships/image" Target="../media/image82.jpeg"/><Relationship Id="rId23" Type="http://schemas.openxmlformats.org/officeDocument/2006/relationships/image" Target="../media/image95.png"/><Relationship Id="rId10" Type="http://schemas.openxmlformats.org/officeDocument/2006/relationships/image" Target="../media/image94.tiff"/><Relationship Id="rId19" Type="http://schemas.openxmlformats.org/officeDocument/2006/relationships/image" Target="../media/image84.tiff"/><Relationship Id="rId4" Type="http://schemas.openxmlformats.org/officeDocument/2006/relationships/image" Target="../media/image100.tiff"/><Relationship Id="rId9" Type="http://schemas.openxmlformats.org/officeDocument/2006/relationships/image" Target="../media/image81.tiff"/><Relationship Id="rId14" Type="http://schemas.openxmlformats.org/officeDocument/2006/relationships/image" Target="../media/image88.jpeg"/><Relationship Id="rId22" Type="http://schemas.openxmlformats.org/officeDocument/2006/relationships/image" Target="../media/image91.png"/></Relationships>
</file>

<file path=ppt/slides/_rels/slide36.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02.emf"/></Relationships>
</file>

<file path=ppt/slides/_rels/slide3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3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jpeg"/><Relationship Id="rId9" Type="http://schemas.openxmlformats.org/officeDocument/2006/relationships/image" Target="../media/image115.jpeg"/></Relationships>
</file>

<file path=ppt/slides/_rels/slide4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42.xml.rels><?xml version="1.0" encoding="UTF-8" standalone="yes"?>
<Relationships xmlns="http://schemas.openxmlformats.org/package/2006/relationships"><Relationship Id="rId8" Type="http://schemas.openxmlformats.org/officeDocument/2006/relationships/image" Target="../media/image125.jpeg"/><Relationship Id="rId13" Type="http://schemas.openxmlformats.org/officeDocument/2006/relationships/image" Target="../media/image130.jpeg"/><Relationship Id="rId18" Type="http://schemas.openxmlformats.org/officeDocument/2006/relationships/image" Target="../media/image135.jpeg"/><Relationship Id="rId3" Type="http://schemas.openxmlformats.org/officeDocument/2006/relationships/image" Target="../media/image120.jpeg"/><Relationship Id="rId7" Type="http://schemas.openxmlformats.org/officeDocument/2006/relationships/image" Target="../media/image124.jpeg"/><Relationship Id="rId12" Type="http://schemas.openxmlformats.org/officeDocument/2006/relationships/image" Target="../media/image129.jpeg"/><Relationship Id="rId17" Type="http://schemas.openxmlformats.org/officeDocument/2006/relationships/image" Target="../media/image134.jpeg"/><Relationship Id="rId2" Type="http://schemas.openxmlformats.org/officeDocument/2006/relationships/notesSlide" Target="../notesSlides/notesSlide42.xml"/><Relationship Id="rId16" Type="http://schemas.openxmlformats.org/officeDocument/2006/relationships/image" Target="../media/image133.jpeg"/><Relationship Id="rId20" Type="http://schemas.openxmlformats.org/officeDocument/2006/relationships/image" Target="../media/image137.jpeg"/><Relationship Id="rId1" Type="http://schemas.openxmlformats.org/officeDocument/2006/relationships/slideLayout" Target="../slideLayouts/slideLayout7.xml"/><Relationship Id="rId6" Type="http://schemas.openxmlformats.org/officeDocument/2006/relationships/image" Target="../media/image123.jpeg"/><Relationship Id="rId11" Type="http://schemas.openxmlformats.org/officeDocument/2006/relationships/image" Target="../media/image128.jpeg"/><Relationship Id="rId5" Type="http://schemas.openxmlformats.org/officeDocument/2006/relationships/image" Target="../media/image122.jpeg"/><Relationship Id="rId15" Type="http://schemas.openxmlformats.org/officeDocument/2006/relationships/image" Target="../media/image132.jpeg"/><Relationship Id="rId10" Type="http://schemas.openxmlformats.org/officeDocument/2006/relationships/image" Target="../media/image127.jpeg"/><Relationship Id="rId19" Type="http://schemas.openxmlformats.org/officeDocument/2006/relationships/image" Target="../media/image136.jpeg"/><Relationship Id="rId4" Type="http://schemas.openxmlformats.org/officeDocument/2006/relationships/image" Target="../media/image121.jpeg"/><Relationship Id="rId9" Type="http://schemas.openxmlformats.org/officeDocument/2006/relationships/image" Target="../media/image126.jpeg"/><Relationship Id="rId14" Type="http://schemas.openxmlformats.org/officeDocument/2006/relationships/image" Target="../media/image131.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F67E560-C520-8544-B324-FB342AB8D3A0}"/>
              </a:ext>
            </a:extLst>
          </p:cNvPr>
          <p:cNvSpPr txBox="1"/>
          <p:nvPr/>
        </p:nvSpPr>
        <p:spPr>
          <a:xfrm>
            <a:off x="1792282" y="423684"/>
            <a:ext cx="5274098" cy="1077218"/>
          </a:xfrm>
          <a:prstGeom prst="rect">
            <a:avLst/>
          </a:prstGeom>
          <a:noFill/>
        </p:spPr>
        <p:txBody>
          <a:bodyPr wrap="square" rtlCol="0">
            <a:spAutoFit/>
          </a:bodyPr>
          <a:lstStyle/>
          <a:p>
            <a:pPr algn="ctr"/>
            <a:r>
              <a:rPr lang="es-PA" sz="2800" b="1" dirty="0"/>
              <a:t>El Caño y sus mujeres. </a:t>
            </a:r>
          </a:p>
          <a:p>
            <a:pPr algn="ctr"/>
            <a:r>
              <a:rPr lang="es-PA" b="1" dirty="0"/>
              <a:t>Una mirada retrospectiva a la mujer de la región central istmo en época precolombina.</a:t>
            </a:r>
            <a:endParaRPr lang="es-PA" sz="3200" b="1" dirty="0">
              <a:latin typeface="Klill" panose="02000404030000020004" pitchFamily="2" charset="0"/>
            </a:endParaRPr>
          </a:p>
        </p:txBody>
      </p:sp>
      <p:pic>
        <p:nvPicPr>
          <p:cNvPr id="7" name="Imagen 6">
            <a:extLst>
              <a:ext uri="{FF2B5EF4-FFF2-40B4-BE49-F238E27FC236}">
                <a16:creationId xmlns:a16="http://schemas.microsoft.com/office/drawing/2014/main" id="{E5B0F87C-06BE-7042-A79D-593363F1AF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62097"/>
            <a:ext cx="9144000" cy="4995903"/>
          </a:xfrm>
          <a:prstGeom prst="rect">
            <a:avLst/>
          </a:prstGeom>
        </p:spPr>
      </p:pic>
      <p:sp>
        <p:nvSpPr>
          <p:cNvPr id="8" name="CuadroTexto 7">
            <a:extLst>
              <a:ext uri="{FF2B5EF4-FFF2-40B4-BE49-F238E27FC236}">
                <a16:creationId xmlns:a16="http://schemas.microsoft.com/office/drawing/2014/main" id="{561000B1-D3AA-2A46-A801-151012749E19}"/>
              </a:ext>
            </a:extLst>
          </p:cNvPr>
          <p:cNvSpPr txBox="1"/>
          <p:nvPr/>
        </p:nvSpPr>
        <p:spPr>
          <a:xfrm>
            <a:off x="326532" y="1150585"/>
            <a:ext cx="2140936" cy="523220"/>
          </a:xfrm>
          <a:prstGeom prst="rect">
            <a:avLst/>
          </a:prstGeom>
          <a:noFill/>
        </p:spPr>
        <p:txBody>
          <a:bodyPr wrap="square" rtlCol="0">
            <a:spAutoFit/>
          </a:bodyPr>
          <a:lstStyle/>
          <a:p>
            <a:r>
              <a:rPr lang="es-PA" sz="1400" dirty="0"/>
              <a:t>Presenta:</a:t>
            </a:r>
          </a:p>
          <a:p>
            <a:r>
              <a:rPr lang="es-PA" sz="1400" dirty="0"/>
              <a:t>Julia Mayo Torné</a:t>
            </a:r>
          </a:p>
        </p:txBody>
      </p:sp>
      <p:sp>
        <p:nvSpPr>
          <p:cNvPr id="9" name="CuadroTexto 8">
            <a:extLst>
              <a:ext uri="{FF2B5EF4-FFF2-40B4-BE49-F238E27FC236}">
                <a16:creationId xmlns:a16="http://schemas.microsoft.com/office/drawing/2014/main" id="{43E53D12-B24A-AE49-AA26-3504617E33AD}"/>
              </a:ext>
            </a:extLst>
          </p:cNvPr>
          <p:cNvSpPr txBox="1"/>
          <p:nvPr/>
        </p:nvSpPr>
        <p:spPr>
          <a:xfrm>
            <a:off x="7066380" y="1150585"/>
            <a:ext cx="2077620" cy="523220"/>
          </a:xfrm>
          <a:prstGeom prst="rect">
            <a:avLst/>
          </a:prstGeom>
          <a:noFill/>
        </p:spPr>
        <p:txBody>
          <a:bodyPr wrap="none" rtlCol="0">
            <a:spAutoFit/>
          </a:bodyPr>
          <a:lstStyle/>
          <a:p>
            <a:pPr algn="r"/>
            <a:r>
              <a:rPr lang="es-PA" sz="1400" dirty="0"/>
              <a:t>Webinar Ciudad del Saber</a:t>
            </a:r>
          </a:p>
          <a:p>
            <a:pPr algn="r"/>
            <a:r>
              <a:rPr lang="es-PA" sz="1400" dirty="0"/>
              <a:t>30 de marzo de 2021</a:t>
            </a:r>
          </a:p>
        </p:txBody>
      </p:sp>
      <p:pic>
        <p:nvPicPr>
          <p:cNvPr id="11" name="Imagen 10">
            <a:extLst>
              <a:ext uri="{FF2B5EF4-FFF2-40B4-BE49-F238E27FC236}">
                <a16:creationId xmlns:a16="http://schemas.microsoft.com/office/drawing/2014/main" id="{566C0EA0-96D2-CA4A-9D33-8D90C9DD37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126" y="-241672"/>
            <a:ext cx="1861156" cy="1707301"/>
          </a:xfrm>
          <a:prstGeom prst="rect">
            <a:avLst/>
          </a:prstGeom>
          <a:effectLst/>
        </p:spPr>
      </p:pic>
      <p:pic>
        <p:nvPicPr>
          <p:cNvPr id="15" name="Imagen 14">
            <a:extLst>
              <a:ext uri="{FF2B5EF4-FFF2-40B4-BE49-F238E27FC236}">
                <a16:creationId xmlns:a16="http://schemas.microsoft.com/office/drawing/2014/main" id="{934D387F-30D7-E249-B430-5A0A072DEB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93241" y="327777"/>
            <a:ext cx="1823898" cy="851903"/>
          </a:xfrm>
          <a:prstGeom prst="rect">
            <a:avLst/>
          </a:prstGeom>
        </p:spPr>
      </p:pic>
      <p:sp>
        <p:nvSpPr>
          <p:cNvPr id="17" name="Rectángulo 16">
            <a:extLst>
              <a:ext uri="{FF2B5EF4-FFF2-40B4-BE49-F238E27FC236}">
                <a16:creationId xmlns:a16="http://schemas.microsoft.com/office/drawing/2014/main" id="{1FD74271-5167-4244-80DC-4B810E6D8154}"/>
              </a:ext>
            </a:extLst>
          </p:cNvPr>
          <p:cNvSpPr/>
          <p:nvPr/>
        </p:nvSpPr>
        <p:spPr>
          <a:xfrm>
            <a:off x="0" y="0"/>
            <a:ext cx="9144000" cy="1862097"/>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3" name="Imagen 2">
            <a:extLst>
              <a:ext uri="{FF2B5EF4-FFF2-40B4-BE49-F238E27FC236}">
                <a16:creationId xmlns:a16="http://schemas.microsoft.com/office/drawing/2014/main" id="{73CA01DD-3B0E-3247-ABB2-4130AD61384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67468" y="2824390"/>
            <a:ext cx="4481577" cy="2876746"/>
          </a:xfrm>
          <a:prstGeom prst="rect">
            <a:avLst/>
          </a:prstGeom>
          <a:effectLst>
            <a:outerShdw blurRad="215900" dist="38100" dir="2700000" sx="107000" sy="107000" algn="tl" rotWithShape="0">
              <a:prstClr val="black">
                <a:alpha val="50000"/>
              </a:prstClr>
            </a:outerShdw>
          </a:effectLst>
        </p:spPr>
      </p:pic>
    </p:spTree>
    <p:extLst>
      <p:ext uri="{BB962C8B-B14F-4D97-AF65-F5344CB8AC3E}">
        <p14:creationId xmlns:p14="http://schemas.microsoft.com/office/powerpoint/2010/main" val="3948056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97E34C8-EFA9-5C4C-9E0B-D30A62628A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4040"/>
            <a:ext cx="9144000" cy="5709920"/>
          </a:xfrm>
          <a:prstGeom prst="rect">
            <a:avLst/>
          </a:prstGeom>
        </p:spPr>
      </p:pic>
    </p:spTree>
    <p:extLst>
      <p:ext uri="{BB962C8B-B14F-4D97-AF65-F5344CB8AC3E}">
        <p14:creationId xmlns:p14="http://schemas.microsoft.com/office/powerpoint/2010/main" val="398389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a carretera con coches&#10;&#10;Descripción generada automáticamente">
            <a:extLst>
              <a:ext uri="{FF2B5EF4-FFF2-40B4-BE49-F238E27FC236}">
                <a16:creationId xmlns:a16="http://schemas.microsoft.com/office/drawing/2014/main" id="{C347FBE3-E8EF-8E4F-BF2C-8275C66AFE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9802" y="1084264"/>
            <a:ext cx="10323603" cy="5773736"/>
          </a:xfrm>
          <a:prstGeom prst="rect">
            <a:avLst/>
          </a:prstGeom>
        </p:spPr>
      </p:pic>
    </p:spTree>
    <p:extLst>
      <p:ext uri="{BB962C8B-B14F-4D97-AF65-F5344CB8AC3E}">
        <p14:creationId xmlns:p14="http://schemas.microsoft.com/office/powerpoint/2010/main" val="3965302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Diagrama&#10;&#10;Descripción generada automáticamente">
            <a:extLst>
              <a:ext uri="{FF2B5EF4-FFF2-40B4-BE49-F238E27FC236}">
                <a16:creationId xmlns:a16="http://schemas.microsoft.com/office/drawing/2014/main" id="{3215036E-49C4-534D-B66B-70481C99D2A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974" y="1624692"/>
            <a:ext cx="5894613" cy="4246801"/>
          </a:xfrm>
          <a:prstGeom prst="rect">
            <a:avLst/>
          </a:prstGeom>
        </p:spPr>
      </p:pic>
      <p:sp>
        <p:nvSpPr>
          <p:cNvPr id="10" name="Rectángulo 9">
            <a:extLst>
              <a:ext uri="{FF2B5EF4-FFF2-40B4-BE49-F238E27FC236}">
                <a16:creationId xmlns:a16="http://schemas.microsoft.com/office/drawing/2014/main" id="{C723BFE3-2510-3A44-A777-4CB6B91122BA}"/>
              </a:ext>
            </a:extLst>
          </p:cNvPr>
          <p:cNvSpPr/>
          <p:nvPr/>
        </p:nvSpPr>
        <p:spPr>
          <a:xfrm>
            <a:off x="2517323" y="225239"/>
            <a:ext cx="595994" cy="236765"/>
          </a:xfrm>
          <a:prstGeom prst="rect">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1" name="CuadroTexto 10">
            <a:extLst>
              <a:ext uri="{FF2B5EF4-FFF2-40B4-BE49-F238E27FC236}">
                <a16:creationId xmlns:a16="http://schemas.microsoft.com/office/drawing/2014/main" id="{308009CC-B255-B444-AD3C-4CB35F58C36D}"/>
              </a:ext>
            </a:extLst>
          </p:cNvPr>
          <p:cNvSpPr txBox="1"/>
          <p:nvPr/>
        </p:nvSpPr>
        <p:spPr>
          <a:xfrm>
            <a:off x="2581121" y="235899"/>
            <a:ext cx="468398" cy="215444"/>
          </a:xfrm>
          <a:prstGeom prst="rect">
            <a:avLst/>
          </a:prstGeom>
          <a:noFill/>
          <a:ln w="3175">
            <a:noFill/>
          </a:ln>
        </p:spPr>
        <p:txBody>
          <a:bodyPr wrap="none" rtlCol="0">
            <a:spAutoFit/>
          </a:bodyPr>
          <a:lstStyle/>
          <a:p>
            <a:r>
              <a:rPr lang="es-PA" sz="800" dirty="0">
                <a:latin typeface="+mj-lt"/>
              </a:rPr>
              <a:t>Museo</a:t>
            </a:r>
          </a:p>
        </p:txBody>
      </p:sp>
      <p:sp>
        <p:nvSpPr>
          <p:cNvPr id="12" name="CuadroTexto 11">
            <a:extLst>
              <a:ext uri="{FF2B5EF4-FFF2-40B4-BE49-F238E27FC236}">
                <a16:creationId xmlns:a16="http://schemas.microsoft.com/office/drawing/2014/main" id="{3BFED03B-7951-A044-BECA-083188A48BBA}"/>
              </a:ext>
            </a:extLst>
          </p:cNvPr>
          <p:cNvSpPr txBox="1"/>
          <p:nvPr/>
        </p:nvSpPr>
        <p:spPr>
          <a:xfrm>
            <a:off x="2744566" y="3886200"/>
            <a:ext cx="450764" cy="215444"/>
          </a:xfrm>
          <a:prstGeom prst="rect">
            <a:avLst/>
          </a:prstGeom>
          <a:noFill/>
        </p:spPr>
        <p:txBody>
          <a:bodyPr wrap="none" rtlCol="0">
            <a:spAutoFit/>
          </a:bodyPr>
          <a:lstStyle/>
          <a:p>
            <a:r>
              <a:rPr lang="es-PA" sz="800" dirty="0">
                <a:latin typeface="+mj-lt"/>
              </a:rPr>
              <a:t>Área 1</a:t>
            </a:r>
          </a:p>
        </p:txBody>
      </p:sp>
      <p:sp>
        <p:nvSpPr>
          <p:cNvPr id="13" name="CuadroTexto 12">
            <a:extLst>
              <a:ext uri="{FF2B5EF4-FFF2-40B4-BE49-F238E27FC236}">
                <a16:creationId xmlns:a16="http://schemas.microsoft.com/office/drawing/2014/main" id="{BFE858EE-AF37-F347-A5F1-59475AA1BD9F}"/>
              </a:ext>
            </a:extLst>
          </p:cNvPr>
          <p:cNvSpPr txBox="1"/>
          <p:nvPr/>
        </p:nvSpPr>
        <p:spPr>
          <a:xfrm>
            <a:off x="277956" y="3640370"/>
            <a:ext cx="450764" cy="215444"/>
          </a:xfrm>
          <a:prstGeom prst="rect">
            <a:avLst/>
          </a:prstGeom>
          <a:noFill/>
        </p:spPr>
        <p:txBody>
          <a:bodyPr wrap="none" rtlCol="0">
            <a:spAutoFit/>
          </a:bodyPr>
          <a:lstStyle/>
          <a:p>
            <a:r>
              <a:rPr lang="es-PA" sz="800" dirty="0">
                <a:latin typeface="+mj-lt"/>
              </a:rPr>
              <a:t>Área 2</a:t>
            </a:r>
          </a:p>
        </p:txBody>
      </p:sp>
      <p:sp>
        <p:nvSpPr>
          <p:cNvPr id="14" name="CuadroTexto 13">
            <a:extLst>
              <a:ext uri="{FF2B5EF4-FFF2-40B4-BE49-F238E27FC236}">
                <a16:creationId xmlns:a16="http://schemas.microsoft.com/office/drawing/2014/main" id="{BA5811C2-700F-F64E-BD8C-96CCA4DCECCB}"/>
              </a:ext>
            </a:extLst>
          </p:cNvPr>
          <p:cNvSpPr txBox="1"/>
          <p:nvPr/>
        </p:nvSpPr>
        <p:spPr>
          <a:xfrm>
            <a:off x="728720" y="2041981"/>
            <a:ext cx="678391" cy="215444"/>
          </a:xfrm>
          <a:prstGeom prst="rect">
            <a:avLst/>
          </a:prstGeom>
          <a:noFill/>
        </p:spPr>
        <p:txBody>
          <a:bodyPr wrap="none" rtlCol="0">
            <a:spAutoFit/>
          </a:bodyPr>
          <a:lstStyle/>
          <a:p>
            <a:r>
              <a:rPr lang="es-PA" sz="800" dirty="0">
                <a:latin typeface="+mj-lt"/>
              </a:rPr>
              <a:t>Montículo 3</a:t>
            </a:r>
          </a:p>
        </p:txBody>
      </p:sp>
      <p:sp>
        <p:nvSpPr>
          <p:cNvPr id="15" name="CuadroTexto 14">
            <a:extLst>
              <a:ext uri="{FF2B5EF4-FFF2-40B4-BE49-F238E27FC236}">
                <a16:creationId xmlns:a16="http://schemas.microsoft.com/office/drawing/2014/main" id="{8B04546B-F868-6443-94E4-6DB476A788D3}"/>
              </a:ext>
            </a:extLst>
          </p:cNvPr>
          <p:cNvSpPr txBox="1"/>
          <p:nvPr/>
        </p:nvSpPr>
        <p:spPr>
          <a:xfrm>
            <a:off x="4480232" y="4199467"/>
            <a:ext cx="590226" cy="215444"/>
          </a:xfrm>
          <a:prstGeom prst="rect">
            <a:avLst/>
          </a:prstGeom>
          <a:noFill/>
        </p:spPr>
        <p:txBody>
          <a:bodyPr wrap="none" rtlCol="0">
            <a:spAutoFit/>
          </a:bodyPr>
          <a:lstStyle/>
          <a:p>
            <a:r>
              <a:rPr lang="es-PA" sz="800" dirty="0">
                <a:latin typeface="+mj-lt"/>
              </a:rPr>
              <a:t>El Templo</a:t>
            </a:r>
          </a:p>
        </p:txBody>
      </p:sp>
      <p:sp>
        <p:nvSpPr>
          <p:cNvPr id="16" name="CuadroTexto 15">
            <a:extLst>
              <a:ext uri="{FF2B5EF4-FFF2-40B4-BE49-F238E27FC236}">
                <a16:creationId xmlns:a16="http://schemas.microsoft.com/office/drawing/2014/main" id="{8B6D871A-4A0A-064E-9707-E98669E293A7}"/>
              </a:ext>
            </a:extLst>
          </p:cNvPr>
          <p:cNvSpPr txBox="1"/>
          <p:nvPr/>
        </p:nvSpPr>
        <p:spPr>
          <a:xfrm>
            <a:off x="5263353" y="3532648"/>
            <a:ext cx="498855" cy="215444"/>
          </a:xfrm>
          <a:prstGeom prst="rect">
            <a:avLst/>
          </a:prstGeom>
          <a:noFill/>
        </p:spPr>
        <p:txBody>
          <a:bodyPr wrap="none" rtlCol="0">
            <a:spAutoFit/>
          </a:bodyPr>
          <a:lstStyle/>
          <a:p>
            <a:r>
              <a:rPr lang="es-PA" sz="800" dirty="0">
                <a:latin typeface="+mj-lt"/>
              </a:rPr>
              <a:t>Calzada</a:t>
            </a:r>
          </a:p>
        </p:txBody>
      </p:sp>
      <p:sp>
        <p:nvSpPr>
          <p:cNvPr id="17" name="CuadroTexto 16">
            <a:extLst>
              <a:ext uri="{FF2B5EF4-FFF2-40B4-BE49-F238E27FC236}">
                <a16:creationId xmlns:a16="http://schemas.microsoft.com/office/drawing/2014/main" id="{0F210CBF-D819-D244-8466-45EC7A68F8B4}"/>
              </a:ext>
            </a:extLst>
          </p:cNvPr>
          <p:cNvSpPr txBox="1"/>
          <p:nvPr/>
        </p:nvSpPr>
        <p:spPr>
          <a:xfrm>
            <a:off x="4309533" y="2819400"/>
            <a:ext cx="184731" cy="369332"/>
          </a:xfrm>
          <a:prstGeom prst="rect">
            <a:avLst/>
          </a:prstGeom>
          <a:noFill/>
        </p:spPr>
        <p:txBody>
          <a:bodyPr wrap="none" rtlCol="0">
            <a:spAutoFit/>
          </a:bodyPr>
          <a:lstStyle/>
          <a:p>
            <a:endParaRPr lang="es-PA" dirty="0"/>
          </a:p>
        </p:txBody>
      </p:sp>
      <p:sp>
        <p:nvSpPr>
          <p:cNvPr id="18" name="CuadroTexto 17">
            <a:extLst>
              <a:ext uri="{FF2B5EF4-FFF2-40B4-BE49-F238E27FC236}">
                <a16:creationId xmlns:a16="http://schemas.microsoft.com/office/drawing/2014/main" id="{0DC7291E-7D7F-4447-BAAD-F26A9FE5008C}"/>
              </a:ext>
            </a:extLst>
          </p:cNvPr>
          <p:cNvSpPr txBox="1"/>
          <p:nvPr/>
        </p:nvSpPr>
        <p:spPr>
          <a:xfrm>
            <a:off x="4052174" y="2346324"/>
            <a:ext cx="1295547" cy="215444"/>
          </a:xfrm>
          <a:prstGeom prst="rect">
            <a:avLst/>
          </a:prstGeom>
          <a:noFill/>
        </p:spPr>
        <p:txBody>
          <a:bodyPr wrap="none" rtlCol="0">
            <a:spAutoFit/>
          </a:bodyPr>
          <a:lstStyle/>
          <a:p>
            <a:r>
              <a:rPr lang="es-PA" sz="800" dirty="0">
                <a:latin typeface="+mj-lt"/>
              </a:rPr>
              <a:t>Alineamiento de monolitos</a:t>
            </a:r>
          </a:p>
        </p:txBody>
      </p:sp>
      <p:sp>
        <p:nvSpPr>
          <p:cNvPr id="20" name="CuadroTexto 19">
            <a:extLst>
              <a:ext uri="{FF2B5EF4-FFF2-40B4-BE49-F238E27FC236}">
                <a16:creationId xmlns:a16="http://schemas.microsoft.com/office/drawing/2014/main" id="{BAF482FC-9D7A-824F-9CC8-0FCE556B422F}"/>
              </a:ext>
            </a:extLst>
          </p:cNvPr>
          <p:cNvSpPr txBox="1"/>
          <p:nvPr/>
        </p:nvSpPr>
        <p:spPr>
          <a:xfrm>
            <a:off x="4346618" y="3213555"/>
            <a:ext cx="449162" cy="215444"/>
          </a:xfrm>
          <a:prstGeom prst="rect">
            <a:avLst/>
          </a:prstGeom>
          <a:noFill/>
        </p:spPr>
        <p:txBody>
          <a:bodyPr wrap="none" rtlCol="0">
            <a:spAutoFit/>
          </a:bodyPr>
          <a:lstStyle/>
          <a:p>
            <a:r>
              <a:rPr lang="es-PA" sz="800" dirty="0">
                <a:latin typeface="+mj-lt"/>
              </a:rPr>
              <a:t>Área 3</a:t>
            </a:r>
          </a:p>
        </p:txBody>
      </p:sp>
    </p:spTree>
    <p:extLst>
      <p:ext uri="{BB962C8B-B14F-4D97-AF65-F5344CB8AC3E}">
        <p14:creationId xmlns:p14="http://schemas.microsoft.com/office/powerpoint/2010/main" val="1100058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Diagrama&#10;&#10;Descripción generada automáticamente">
            <a:extLst>
              <a:ext uri="{FF2B5EF4-FFF2-40B4-BE49-F238E27FC236}">
                <a16:creationId xmlns:a16="http://schemas.microsoft.com/office/drawing/2014/main" id="{3215036E-49C4-534D-B66B-70481C99D2A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974" y="1624692"/>
            <a:ext cx="5894613" cy="4246801"/>
          </a:xfrm>
          <a:prstGeom prst="rect">
            <a:avLst/>
          </a:prstGeom>
        </p:spPr>
      </p:pic>
      <p:pic>
        <p:nvPicPr>
          <p:cNvPr id="5" name="Imagen 4" descr="Un campo de tierra&#10;&#10;Descripción generada automáticamente">
            <a:extLst>
              <a:ext uri="{FF2B5EF4-FFF2-40B4-BE49-F238E27FC236}">
                <a16:creationId xmlns:a16="http://schemas.microsoft.com/office/drawing/2014/main" id="{4BD4B791-447F-8D40-8E51-3E8C4870D7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30684" y="175531"/>
            <a:ext cx="2775858" cy="2081894"/>
          </a:xfrm>
          <a:prstGeom prst="rect">
            <a:avLst/>
          </a:prstGeom>
        </p:spPr>
      </p:pic>
      <p:pic>
        <p:nvPicPr>
          <p:cNvPr id="9" name="Imagen 8" descr="Un campo de tierra&#10;&#10;Descripción generada automáticamente con confianza media">
            <a:extLst>
              <a:ext uri="{FF2B5EF4-FFF2-40B4-BE49-F238E27FC236}">
                <a16:creationId xmlns:a16="http://schemas.microsoft.com/office/drawing/2014/main" id="{92A33599-DAF0-1B45-B730-FC6ED5A224C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30684" y="4583012"/>
            <a:ext cx="2819401" cy="2029884"/>
          </a:xfrm>
          <a:prstGeom prst="rect">
            <a:avLst/>
          </a:prstGeom>
        </p:spPr>
      </p:pic>
      <p:sp>
        <p:nvSpPr>
          <p:cNvPr id="10" name="Rectángulo 9">
            <a:extLst>
              <a:ext uri="{FF2B5EF4-FFF2-40B4-BE49-F238E27FC236}">
                <a16:creationId xmlns:a16="http://schemas.microsoft.com/office/drawing/2014/main" id="{C723BFE3-2510-3A44-A777-4CB6B91122BA}"/>
              </a:ext>
            </a:extLst>
          </p:cNvPr>
          <p:cNvSpPr/>
          <p:nvPr/>
        </p:nvSpPr>
        <p:spPr>
          <a:xfrm>
            <a:off x="2517323" y="225239"/>
            <a:ext cx="595994" cy="236765"/>
          </a:xfrm>
          <a:prstGeom prst="rect">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1" name="CuadroTexto 10">
            <a:extLst>
              <a:ext uri="{FF2B5EF4-FFF2-40B4-BE49-F238E27FC236}">
                <a16:creationId xmlns:a16="http://schemas.microsoft.com/office/drawing/2014/main" id="{308009CC-B255-B444-AD3C-4CB35F58C36D}"/>
              </a:ext>
            </a:extLst>
          </p:cNvPr>
          <p:cNvSpPr txBox="1"/>
          <p:nvPr/>
        </p:nvSpPr>
        <p:spPr>
          <a:xfrm>
            <a:off x="2581121" y="235899"/>
            <a:ext cx="468398" cy="215444"/>
          </a:xfrm>
          <a:prstGeom prst="rect">
            <a:avLst/>
          </a:prstGeom>
          <a:noFill/>
          <a:ln w="3175">
            <a:noFill/>
          </a:ln>
        </p:spPr>
        <p:txBody>
          <a:bodyPr wrap="none" rtlCol="0">
            <a:spAutoFit/>
          </a:bodyPr>
          <a:lstStyle/>
          <a:p>
            <a:r>
              <a:rPr lang="es-PA" sz="800" dirty="0">
                <a:latin typeface="+mj-lt"/>
              </a:rPr>
              <a:t>Museo</a:t>
            </a:r>
          </a:p>
        </p:txBody>
      </p:sp>
      <p:sp>
        <p:nvSpPr>
          <p:cNvPr id="12" name="CuadroTexto 11">
            <a:extLst>
              <a:ext uri="{FF2B5EF4-FFF2-40B4-BE49-F238E27FC236}">
                <a16:creationId xmlns:a16="http://schemas.microsoft.com/office/drawing/2014/main" id="{3BFED03B-7951-A044-BECA-083188A48BBA}"/>
              </a:ext>
            </a:extLst>
          </p:cNvPr>
          <p:cNvSpPr txBox="1"/>
          <p:nvPr/>
        </p:nvSpPr>
        <p:spPr>
          <a:xfrm>
            <a:off x="2744566" y="3886200"/>
            <a:ext cx="450764" cy="215444"/>
          </a:xfrm>
          <a:prstGeom prst="rect">
            <a:avLst/>
          </a:prstGeom>
          <a:noFill/>
        </p:spPr>
        <p:txBody>
          <a:bodyPr wrap="none" rtlCol="0">
            <a:spAutoFit/>
          </a:bodyPr>
          <a:lstStyle/>
          <a:p>
            <a:r>
              <a:rPr lang="es-PA" sz="800" dirty="0">
                <a:latin typeface="+mj-lt"/>
              </a:rPr>
              <a:t>Área 1</a:t>
            </a:r>
          </a:p>
        </p:txBody>
      </p:sp>
      <p:sp>
        <p:nvSpPr>
          <p:cNvPr id="13" name="CuadroTexto 12">
            <a:extLst>
              <a:ext uri="{FF2B5EF4-FFF2-40B4-BE49-F238E27FC236}">
                <a16:creationId xmlns:a16="http://schemas.microsoft.com/office/drawing/2014/main" id="{BFE858EE-AF37-F347-A5F1-59475AA1BD9F}"/>
              </a:ext>
            </a:extLst>
          </p:cNvPr>
          <p:cNvSpPr txBox="1"/>
          <p:nvPr/>
        </p:nvSpPr>
        <p:spPr>
          <a:xfrm>
            <a:off x="277956" y="3640370"/>
            <a:ext cx="450764" cy="215444"/>
          </a:xfrm>
          <a:prstGeom prst="rect">
            <a:avLst/>
          </a:prstGeom>
          <a:noFill/>
        </p:spPr>
        <p:txBody>
          <a:bodyPr wrap="none" rtlCol="0">
            <a:spAutoFit/>
          </a:bodyPr>
          <a:lstStyle/>
          <a:p>
            <a:r>
              <a:rPr lang="es-PA" sz="800" dirty="0">
                <a:latin typeface="+mj-lt"/>
              </a:rPr>
              <a:t>Área 2</a:t>
            </a:r>
          </a:p>
        </p:txBody>
      </p:sp>
      <p:sp>
        <p:nvSpPr>
          <p:cNvPr id="14" name="CuadroTexto 13">
            <a:extLst>
              <a:ext uri="{FF2B5EF4-FFF2-40B4-BE49-F238E27FC236}">
                <a16:creationId xmlns:a16="http://schemas.microsoft.com/office/drawing/2014/main" id="{BA5811C2-700F-F64E-BD8C-96CCA4DCECCB}"/>
              </a:ext>
            </a:extLst>
          </p:cNvPr>
          <p:cNvSpPr txBox="1"/>
          <p:nvPr/>
        </p:nvSpPr>
        <p:spPr>
          <a:xfrm>
            <a:off x="728720" y="2041981"/>
            <a:ext cx="678391" cy="215444"/>
          </a:xfrm>
          <a:prstGeom prst="rect">
            <a:avLst/>
          </a:prstGeom>
          <a:noFill/>
        </p:spPr>
        <p:txBody>
          <a:bodyPr wrap="none" rtlCol="0">
            <a:spAutoFit/>
          </a:bodyPr>
          <a:lstStyle/>
          <a:p>
            <a:r>
              <a:rPr lang="es-PA" sz="800" dirty="0">
                <a:latin typeface="+mj-lt"/>
              </a:rPr>
              <a:t>Montículo 3</a:t>
            </a:r>
          </a:p>
        </p:txBody>
      </p:sp>
      <p:sp>
        <p:nvSpPr>
          <p:cNvPr id="15" name="CuadroTexto 14">
            <a:extLst>
              <a:ext uri="{FF2B5EF4-FFF2-40B4-BE49-F238E27FC236}">
                <a16:creationId xmlns:a16="http://schemas.microsoft.com/office/drawing/2014/main" id="{8B04546B-F868-6443-94E4-6DB476A788D3}"/>
              </a:ext>
            </a:extLst>
          </p:cNvPr>
          <p:cNvSpPr txBox="1"/>
          <p:nvPr/>
        </p:nvSpPr>
        <p:spPr>
          <a:xfrm>
            <a:off x="4480232" y="4199467"/>
            <a:ext cx="590226" cy="215444"/>
          </a:xfrm>
          <a:prstGeom prst="rect">
            <a:avLst/>
          </a:prstGeom>
          <a:noFill/>
        </p:spPr>
        <p:txBody>
          <a:bodyPr wrap="none" rtlCol="0">
            <a:spAutoFit/>
          </a:bodyPr>
          <a:lstStyle/>
          <a:p>
            <a:r>
              <a:rPr lang="es-PA" sz="800" dirty="0">
                <a:latin typeface="+mj-lt"/>
              </a:rPr>
              <a:t>El Templo</a:t>
            </a:r>
          </a:p>
        </p:txBody>
      </p:sp>
      <p:sp>
        <p:nvSpPr>
          <p:cNvPr id="16" name="CuadroTexto 15">
            <a:extLst>
              <a:ext uri="{FF2B5EF4-FFF2-40B4-BE49-F238E27FC236}">
                <a16:creationId xmlns:a16="http://schemas.microsoft.com/office/drawing/2014/main" id="{8B6D871A-4A0A-064E-9707-E98669E293A7}"/>
              </a:ext>
            </a:extLst>
          </p:cNvPr>
          <p:cNvSpPr txBox="1"/>
          <p:nvPr/>
        </p:nvSpPr>
        <p:spPr>
          <a:xfrm>
            <a:off x="5263353" y="3532648"/>
            <a:ext cx="498855" cy="215444"/>
          </a:xfrm>
          <a:prstGeom prst="rect">
            <a:avLst/>
          </a:prstGeom>
          <a:noFill/>
        </p:spPr>
        <p:txBody>
          <a:bodyPr wrap="none" rtlCol="0">
            <a:spAutoFit/>
          </a:bodyPr>
          <a:lstStyle/>
          <a:p>
            <a:r>
              <a:rPr lang="es-PA" sz="800" dirty="0">
                <a:latin typeface="+mj-lt"/>
              </a:rPr>
              <a:t>Calzada</a:t>
            </a:r>
          </a:p>
        </p:txBody>
      </p:sp>
      <p:sp>
        <p:nvSpPr>
          <p:cNvPr id="17" name="CuadroTexto 16">
            <a:extLst>
              <a:ext uri="{FF2B5EF4-FFF2-40B4-BE49-F238E27FC236}">
                <a16:creationId xmlns:a16="http://schemas.microsoft.com/office/drawing/2014/main" id="{0F210CBF-D819-D244-8466-45EC7A68F8B4}"/>
              </a:ext>
            </a:extLst>
          </p:cNvPr>
          <p:cNvSpPr txBox="1"/>
          <p:nvPr/>
        </p:nvSpPr>
        <p:spPr>
          <a:xfrm>
            <a:off x="4309533" y="2819400"/>
            <a:ext cx="184731" cy="369332"/>
          </a:xfrm>
          <a:prstGeom prst="rect">
            <a:avLst/>
          </a:prstGeom>
          <a:noFill/>
        </p:spPr>
        <p:txBody>
          <a:bodyPr wrap="none" rtlCol="0">
            <a:spAutoFit/>
          </a:bodyPr>
          <a:lstStyle/>
          <a:p>
            <a:endParaRPr lang="es-PA" dirty="0"/>
          </a:p>
        </p:txBody>
      </p:sp>
      <p:sp>
        <p:nvSpPr>
          <p:cNvPr id="18" name="CuadroTexto 17">
            <a:extLst>
              <a:ext uri="{FF2B5EF4-FFF2-40B4-BE49-F238E27FC236}">
                <a16:creationId xmlns:a16="http://schemas.microsoft.com/office/drawing/2014/main" id="{0DC7291E-7D7F-4447-BAAD-F26A9FE5008C}"/>
              </a:ext>
            </a:extLst>
          </p:cNvPr>
          <p:cNvSpPr txBox="1"/>
          <p:nvPr/>
        </p:nvSpPr>
        <p:spPr>
          <a:xfrm>
            <a:off x="4052174" y="2346324"/>
            <a:ext cx="1295547" cy="215444"/>
          </a:xfrm>
          <a:prstGeom prst="rect">
            <a:avLst/>
          </a:prstGeom>
          <a:noFill/>
        </p:spPr>
        <p:txBody>
          <a:bodyPr wrap="none" rtlCol="0">
            <a:spAutoFit/>
          </a:bodyPr>
          <a:lstStyle/>
          <a:p>
            <a:r>
              <a:rPr lang="es-PA" sz="800" dirty="0">
                <a:latin typeface="+mj-lt"/>
              </a:rPr>
              <a:t>Alineamiento de monolitos</a:t>
            </a:r>
          </a:p>
        </p:txBody>
      </p:sp>
      <p:sp>
        <p:nvSpPr>
          <p:cNvPr id="20" name="CuadroTexto 19">
            <a:extLst>
              <a:ext uri="{FF2B5EF4-FFF2-40B4-BE49-F238E27FC236}">
                <a16:creationId xmlns:a16="http://schemas.microsoft.com/office/drawing/2014/main" id="{BAF482FC-9D7A-824F-9CC8-0FCE556B422F}"/>
              </a:ext>
            </a:extLst>
          </p:cNvPr>
          <p:cNvSpPr txBox="1"/>
          <p:nvPr/>
        </p:nvSpPr>
        <p:spPr>
          <a:xfrm>
            <a:off x="4346618" y="3213555"/>
            <a:ext cx="449162" cy="215444"/>
          </a:xfrm>
          <a:prstGeom prst="rect">
            <a:avLst/>
          </a:prstGeom>
          <a:noFill/>
        </p:spPr>
        <p:txBody>
          <a:bodyPr wrap="none" rtlCol="0">
            <a:spAutoFit/>
          </a:bodyPr>
          <a:lstStyle/>
          <a:p>
            <a:r>
              <a:rPr lang="es-PA" sz="800" dirty="0">
                <a:latin typeface="+mj-lt"/>
              </a:rPr>
              <a:t>Área 3</a:t>
            </a:r>
          </a:p>
        </p:txBody>
      </p:sp>
      <p:sp>
        <p:nvSpPr>
          <p:cNvPr id="21" name="Elipse 20">
            <a:extLst>
              <a:ext uri="{FF2B5EF4-FFF2-40B4-BE49-F238E27FC236}">
                <a16:creationId xmlns:a16="http://schemas.microsoft.com/office/drawing/2014/main" id="{B3E4D798-9AF4-504E-B28C-0E82F1F7B404}"/>
              </a:ext>
            </a:extLst>
          </p:cNvPr>
          <p:cNvSpPr/>
          <p:nvPr/>
        </p:nvSpPr>
        <p:spPr>
          <a:xfrm>
            <a:off x="3105110" y="1890028"/>
            <a:ext cx="3189673" cy="32852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22" name="Imagen 21" descr="Un grupo de personas en un parque&#10;&#10;Descripción generada automáticamente con confianza baja">
            <a:extLst>
              <a:ext uri="{FF2B5EF4-FFF2-40B4-BE49-F238E27FC236}">
                <a16:creationId xmlns:a16="http://schemas.microsoft.com/office/drawing/2014/main" id="{0C5DB410-14F2-6644-A579-1C5FE7E8F9A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30684" y="2371724"/>
            <a:ext cx="2819401" cy="2114551"/>
          </a:xfrm>
          <a:prstGeom prst="rect">
            <a:avLst/>
          </a:prstGeom>
        </p:spPr>
      </p:pic>
      <p:pic>
        <p:nvPicPr>
          <p:cNvPr id="24" name="Imagen 23">
            <a:extLst>
              <a:ext uri="{FF2B5EF4-FFF2-40B4-BE49-F238E27FC236}">
                <a16:creationId xmlns:a16="http://schemas.microsoft.com/office/drawing/2014/main" id="{C032D293-5A6B-0C48-B3E8-7336F4B5868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8589" y="1982797"/>
            <a:ext cx="5673382" cy="3099701"/>
          </a:xfrm>
          <a:prstGeom prst="rect">
            <a:avLst/>
          </a:prstGeom>
        </p:spPr>
      </p:pic>
    </p:spTree>
    <p:extLst>
      <p:ext uri="{BB962C8B-B14F-4D97-AF65-F5344CB8AC3E}">
        <p14:creationId xmlns:p14="http://schemas.microsoft.com/office/powerpoint/2010/main" val="15108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Diagrama&#10;&#10;Descripción generada automáticamente">
            <a:extLst>
              <a:ext uri="{FF2B5EF4-FFF2-40B4-BE49-F238E27FC236}">
                <a16:creationId xmlns:a16="http://schemas.microsoft.com/office/drawing/2014/main" id="{3215036E-49C4-534D-B66B-70481C99D2A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974" y="1624692"/>
            <a:ext cx="5894613" cy="4246801"/>
          </a:xfrm>
          <a:prstGeom prst="rect">
            <a:avLst/>
          </a:prstGeom>
        </p:spPr>
      </p:pic>
      <p:sp>
        <p:nvSpPr>
          <p:cNvPr id="10" name="Rectángulo 9">
            <a:extLst>
              <a:ext uri="{FF2B5EF4-FFF2-40B4-BE49-F238E27FC236}">
                <a16:creationId xmlns:a16="http://schemas.microsoft.com/office/drawing/2014/main" id="{C723BFE3-2510-3A44-A777-4CB6B91122BA}"/>
              </a:ext>
            </a:extLst>
          </p:cNvPr>
          <p:cNvSpPr/>
          <p:nvPr/>
        </p:nvSpPr>
        <p:spPr>
          <a:xfrm>
            <a:off x="2517323" y="225239"/>
            <a:ext cx="595994" cy="236765"/>
          </a:xfrm>
          <a:prstGeom prst="rect">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1" name="CuadroTexto 10">
            <a:extLst>
              <a:ext uri="{FF2B5EF4-FFF2-40B4-BE49-F238E27FC236}">
                <a16:creationId xmlns:a16="http://schemas.microsoft.com/office/drawing/2014/main" id="{308009CC-B255-B444-AD3C-4CB35F58C36D}"/>
              </a:ext>
            </a:extLst>
          </p:cNvPr>
          <p:cNvSpPr txBox="1"/>
          <p:nvPr/>
        </p:nvSpPr>
        <p:spPr>
          <a:xfrm>
            <a:off x="2581121" y="235899"/>
            <a:ext cx="468398" cy="215444"/>
          </a:xfrm>
          <a:prstGeom prst="rect">
            <a:avLst/>
          </a:prstGeom>
          <a:noFill/>
          <a:ln w="3175">
            <a:noFill/>
          </a:ln>
        </p:spPr>
        <p:txBody>
          <a:bodyPr wrap="none" rtlCol="0">
            <a:spAutoFit/>
          </a:bodyPr>
          <a:lstStyle/>
          <a:p>
            <a:r>
              <a:rPr lang="es-PA" sz="800" dirty="0">
                <a:latin typeface="+mj-lt"/>
              </a:rPr>
              <a:t>Museo</a:t>
            </a:r>
          </a:p>
        </p:txBody>
      </p:sp>
      <p:sp>
        <p:nvSpPr>
          <p:cNvPr id="12" name="CuadroTexto 11">
            <a:extLst>
              <a:ext uri="{FF2B5EF4-FFF2-40B4-BE49-F238E27FC236}">
                <a16:creationId xmlns:a16="http://schemas.microsoft.com/office/drawing/2014/main" id="{3BFED03B-7951-A044-BECA-083188A48BBA}"/>
              </a:ext>
            </a:extLst>
          </p:cNvPr>
          <p:cNvSpPr txBox="1"/>
          <p:nvPr/>
        </p:nvSpPr>
        <p:spPr>
          <a:xfrm>
            <a:off x="2744566" y="3886200"/>
            <a:ext cx="450764" cy="215444"/>
          </a:xfrm>
          <a:prstGeom prst="rect">
            <a:avLst/>
          </a:prstGeom>
          <a:noFill/>
        </p:spPr>
        <p:txBody>
          <a:bodyPr wrap="none" rtlCol="0">
            <a:spAutoFit/>
          </a:bodyPr>
          <a:lstStyle/>
          <a:p>
            <a:r>
              <a:rPr lang="es-PA" sz="800" dirty="0">
                <a:latin typeface="+mj-lt"/>
              </a:rPr>
              <a:t>Área 1</a:t>
            </a:r>
          </a:p>
        </p:txBody>
      </p:sp>
      <p:sp>
        <p:nvSpPr>
          <p:cNvPr id="13" name="CuadroTexto 12">
            <a:extLst>
              <a:ext uri="{FF2B5EF4-FFF2-40B4-BE49-F238E27FC236}">
                <a16:creationId xmlns:a16="http://schemas.microsoft.com/office/drawing/2014/main" id="{BFE858EE-AF37-F347-A5F1-59475AA1BD9F}"/>
              </a:ext>
            </a:extLst>
          </p:cNvPr>
          <p:cNvSpPr txBox="1"/>
          <p:nvPr/>
        </p:nvSpPr>
        <p:spPr>
          <a:xfrm>
            <a:off x="277956" y="3640370"/>
            <a:ext cx="450764" cy="215444"/>
          </a:xfrm>
          <a:prstGeom prst="rect">
            <a:avLst/>
          </a:prstGeom>
          <a:noFill/>
        </p:spPr>
        <p:txBody>
          <a:bodyPr wrap="none" rtlCol="0">
            <a:spAutoFit/>
          </a:bodyPr>
          <a:lstStyle/>
          <a:p>
            <a:r>
              <a:rPr lang="es-PA" sz="800" dirty="0">
                <a:latin typeface="+mj-lt"/>
              </a:rPr>
              <a:t>Área 2</a:t>
            </a:r>
          </a:p>
        </p:txBody>
      </p:sp>
      <p:sp>
        <p:nvSpPr>
          <p:cNvPr id="14" name="CuadroTexto 13">
            <a:extLst>
              <a:ext uri="{FF2B5EF4-FFF2-40B4-BE49-F238E27FC236}">
                <a16:creationId xmlns:a16="http://schemas.microsoft.com/office/drawing/2014/main" id="{BA5811C2-700F-F64E-BD8C-96CCA4DCECCB}"/>
              </a:ext>
            </a:extLst>
          </p:cNvPr>
          <p:cNvSpPr txBox="1"/>
          <p:nvPr/>
        </p:nvSpPr>
        <p:spPr>
          <a:xfrm>
            <a:off x="728720" y="2041981"/>
            <a:ext cx="678391" cy="215444"/>
          </a:xfrm>
          <a:prstGeom prst="rect">
            <a:avLst/>
          </a:prstGeom>
          <a:noFill/>
        </p:spPr>
        <p:txBody>
          <a:bodyPr wrap="none" rtlCol="0">
            <a:spAutoFit/>
          </a:bodyPr>
          <a:lstStyle/>
          <a:p>
            <a:r>
              <a:rPr lang="es-PA" sz="800" dirty="0">
                <a:latin typeface="+mj-lt"/>
              </a:rPr>
              <a:t>Montículo 3</a:t>
            </a:r>
          </a:p>
        </p:txBody>
      </p:sp>
      <p:sp>
        <p:nvSpPr>
          <p:cNvPr id="15" name="CuadroTexto 14">
            <a:extLst>
              <a:ext uri="{FF2B5EF4-FFF2-40B4-BE49-F238E27FC236}">
                <a16:creationId xmlns:a16="http://schemas.microsoft.com/office/drawing/2014/main" id="{8B04546B-F868-6443-94E4-6DB476A788D3}"/>
              </a:ext>
            </a:extLst>
          </p:cNvPr>
          <p:cNvSpPr txBox="1"/>
          <p:nvPr/>
        </p:nvSpPr>
        <p:spPr>
          <a:xfrm>
            <a:off x="4480232" y="4199467"/>
            <a:ext cx="590226" cy="215444"/>
          </a:xfrm>
          <a:prstGeom prst="rect">
            <a:avLst/>
          </a:prstGeom>
          <a:noFill/>
        </p:spPr>
        <p:txBody>
          <a:bodyPr wrap="none" rtlCol="0">
            <a:spAutoFit/>
          </a:bodyPr>
          <a:lstStyle/>
          <a:p>
            <a:r>
              <a:rPr lang="es-PA" sz="800" dirty="0">
                <a:latin typeface="+mj-lt"/>
              </a:rPr>
              <a:t>El Templo</a:t>
            </a:r>
          </a:p>
        </p:txBody>
      </p:sp>
      <p:sp>
        <p:nvSpPr>
          <p:cNvPr id="16" name="CuadroTexto 15">
            <a:extLst>
              <a:ext uri="{FF2B5EF4-FFF2-40B4-BE49-F238E27FC236}">
                <a16:creationId xmlns:a16="http://schemas.microsoft.com/office/drawing/2014/main" id="{8B6D871A-4A0A-064E-9707-E98669E293A7}"/>
              </a:ext>
            </a:extLst>
          </p:cNvPr>
          <p:cNvSpPr txBox="1"/>
          <p:nvPr/>
        </p:nvSpPr>
        <p:spPr>
          <a:xfrm>
            <a:off x="5263353" y="3532648"/>
            <a:ext cx="498855" cy="215444"/>
          </a:xfrm>
          <a:prstGeom prst="rect">
            <a:avLst/>
          </a:prstGeom>
          <a:noFill/>
        </p:spPr>
        <p:txBody>
          <a:bodyPr wrap="none" rtlCol="0">
            <a:spAutoFit/>
          </a:bodyPr>
          <a:lstStyle/>
          <a:p>
            <a:r>
              <a:rPr lang="es-PA" sz="800" dirty="0">
                <a:latin typeface="+mj-lt"/>
              </a:rPr>
              <a:t>Calzada</a:t>
            </a:r>
          </a:p>
        </p:txBody>
      </p:sp>
      <p:sp>
        <p:nvSpPr>
          <p:cNvPr id="17" name="CuadroTexto 16">
            <a:extLst>
              <a:ext uri="{FF2B5EF4-FFF2-40B4-BE49-F238E27FC236}">
                <a16:creationId xmlns:a16="http://schemas.microsoft.com/office/drawing/2014/main" id="{0F210CBF-D819-D244-8466-45EC7A68F8B4}"/>
              </a:ext>
            </a:extLst>
          </p:cNvPr>
          <p:cNvSpPr txBox="1"/>
          <p:nvPr/>
        </p:nvSpPr>
        <p:spPr>
          <a:xfrm>
            <a:off x="4309533" y="2819400"/>
            <a:ext cx="184731" cy="369332"/>
          </a:xfrm>
          <a:prstGeom prst="rect">
            <a:avLst/>
          </a:prstGeom>
          <a:noFill/>
        </p:spPr>
        <p:txBody>
          <a:bodyPr wrap="none" rtlCol="0">
            <a:spAutoFit/>
          </a:bodyPr>
          <a:lstStyle/>
          <a:p>
            <a:endParaRPr lang="es-PA" dirty="0"/>
          </a:p>
        </p:txBody>
      </p:sp>
      <p:sp>
        <p:nvSpPr>
          <p:cNvPr id="18" name="CuadroTexto 17">
            <a:extLst>
              <a:ext uri="{FF2B5EF4-FFF2-40B4-BE49-F238E27FC236}">
                <a16:creationId xmlns:a16="http://schemas.microsoft.com/office/drawing/2014/main" id="{0DC7291E-7D7F-4447-BAAD-F26A9FE5008C}"/>
              </a:ext>
            </a:extLst>
          </p:cNvPr>
          <p:cNvSpPr txBox="1"/>
          <p:nvPr/>
        </p:nvSpPr>
        <p:spPr>
          <a:xfrm>
            <a:off x="4052174" y="2346324"/>
            <a:ext cx="1295547" cy="215444"/>
          </a:xfrm>
          <a:prstGeom prst="rect">
            <a:avLst/>
          </a:prstGeom>
          <a:noFill/>
        </p:spPr>
        <p:txBody>
          <a:bodyPr wrap="none" rtlCol="0">
            <a:spAutoFit/>
          </a:bodyPr>
          <a:lstStyle/>
          <a:p>
            <a:r>
              <a:rPr lang="es-PA" sz="800" dirty="0">
                <a:latin typeface="+mj-lt"/>
              </a:rPr>
              <a:t>Alineamiento de monolitos</a:t>
            </a:r>
          </a:p>
        </p:txBody>
      </p:sp>
      <p:pic>
        <p:nvPicPr>
          <p:cNvPr id="19" name="Imagen 18">
            <a:extLst>
              <a:ext uri="{FF2B5EF4-FFF2-40B4-BE49-F238E27FC236}">
                <a16:creationId xmlns:a16="http://schemas.microsoft.com/office/drawing/2014/main" id="{C52AE52D-4AF5-BB42-AD54-02BA5EBF33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83085" y="462004"/>
            <a:ext cx="2754086" cy="2057527"/>
          </a:xfrm>
          <a:prstGeom prst="rect">
            <a:avLst/>
          </a:prstGeom>
        </p:spPr>
      </p:pic>
      <p:sp>
        <p:nvSpPr>
          <p:cNvPr id="2" name="Elipse 1">
            <a:extLst>
              <a:ext uri="{FF2B5EF4-FFF2-40B4-BE49-F238E27FC236}">
                <a16:creationId xmlns:a16="http://schemas.microsoft.com/office/drawing/2014/main" id="{BD389AE3-19EB-234A-8CE2-EEC752A7F4A4}"/>
              </a:ext>
            </a:extLst>
          </p:cNvPr>
          <p:cNvSpPr/>
          <p:nvPr/>
        </p:nvSpPr>
        <p:spPr>
          <a:xfrm>
            <a:off x="2517323" y="3748092"/>
            <a:ext cx="1074963" cy="10416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21" name="Imagen 20">
            <a:extLst>
              <a:ext uri="{FF2B5EF4-FFF2-40B4-BE49-F238E27FC236}">
                <a16:creationId xmlns:a16="http://schemas.microsoft.com/office/drawing/2014/main" id="{49B6EE10-7D41-414C-981E-CA46FB8BCE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29989" y="2654170"/>
            <a:ext cx="3095760" cy="2187844"/>
          </a:xfrm>
          <a:prstGeom prst="rect">
            <a:avLst/>
          </a:prstGeom>
        </p:spPr>
      </p:pic>
      <p:sp>
        <p:nvSpPr>
          <p:cNvPr id="22" name="CuadroTexto 21">
            <a:extLst>
              <a:ext uri="{FF2B5EF4-FFF2-40B4-BE49-F238E27FC236}">
                <a16:creationId xmlns:a16="http://schemas.microsoft.com/office/drawing/2014/main" id="{F1493FB1-C2C0-1247-95BD-16CAD452A825}"/>
              </a:ext>
            </a:extLst>
          </p:cNvPr>
          <p:cNvSpPr txBox="1"/>
          <p:nvPr/>
        </p:nvSpPr>
        <p:spPr>
          <a:xfrm>
            <a:off x="4346618" y="3213555"/>
            <a:ext cx="449162" cy="215444"/>
          </a:xfrm>
          <a:prstGeom prst="rect">
            <a:avLst/>
          </a:prstGeom>
          <a:noFill/>
        </p:spPr>
        <p:txBody>
          <a:bodyPr wrap="none" rtlCol="0">
            <a:spAutoFit/>
          </a:bodyPr>
          <a:lstStyle/>
          <a:p>
            <a:r>
              <a:rPr lang="es-PA" sz="800" dirty="0">
                <a:latin typeface="+mj-lt"/>
              </a:rPr>
              <a:t>Área 3</a:t>
            </a:r>
          </a:p>
        </p:txBody>
      </p:sp>
    </p:spTree>
    <p:extLst>
      <p:ext uri="{BB962C8B-B14F-4D97-AF65-F5344CB8AC3E}">
        <p14:creationId xmlns:p14="http://schemas.microsoft.com/office/powerpoint/2010/main" val="3364653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Diagrama&#10;&#10;Descripción generada automáticamente">
            <a:extLst>
              <a:ext uri="{FF2B5EF4-FFF2-40B4-BE49-F238E27FC236}">
                <a16:creationId xmlns:a16="http://schemas.microsoft.com/office/drawing/2014/main" id="{3215036E-49C4-534D-B66B-70481C99D2A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974" y="1624692"/>
            <a:ext cx="5894613" cy="4246801"/>
          </a:xfrm>
          <a:prstGeom prst="rect">
            <a:avLst/>
          </a:prstGeom>
        </p:spPr>
      </p:pic>
      <p:sp>
        <p:nvSpPr>
          <p:cNvPr id="10" name="Rectángulo 9">
            <a:extLst>
              <a:ext uri="{FF2B5EF4-FFF2-40B4-BE49-F238E27FC236}">
                <a16:creationId xmlns:a16="http://schemas.microsoft.com/office/drawing/2014/main" id="{C723BFE3-2510-3A44-A777-4CB6B91122BA}"/>
              </a:ext>
            </a:extLst>
          </p:cNvPr>
          <p:cNvSpPr/>
          <p:nvPr/>
        </p:nvSpPr>
        <p:spPr>
          <a:xfrm>
            <a:off x="2517323" y="225239"/>
            <a:ext cx="595994" cy="236765"/>
          </a:xfrm>
          <a:prstGeom prst="rect">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1" name="CuadroTexto 10">
            <a:extLst>
              <a:ext uri="{FF2B5EF4-FFF2-40B4-BE49-F238E27FC236}">
                <a16:creationId xmlns:a16="http://schemas.microsoft.com/office/drawing/2014/main" id="{308009CC-B255-B444-AD3C-4CB35F58C36D}"/>
              </a:ext>
            </a:extLst>
          </p:cNvPr>
          <p:cNvSpPr txBox="1"/>
          <p:nvPr/>
        </p:nvSpPr>
        <p:spPr>
          <a:xfrm>
            <a:off x="2581121" y="235899"/>
            <a:ext cx="468398" cy="215444"/>
          </a:xfrm>
          <a:prstGeom prst="rect">
            <a:avLst/>
          </a:prstGeom>
          <a:noFill/>
          <a:ln w="3175">
            <a:noFill/>
          </a:ln>
        </p:spPr>
        <p:txBody>
          <a:bodyPr wrap="none" rtlCol="0">
            <a:spAutoFit/>
          </a:bodyPr>
          <a:lstStyle/>
          <a:p>
            <a:r>
              <a:rPr lang="es-PA" sz="800" dirty="0">
                <a:latin typeface="+mj-lt"/>
              </a:rPr>
              <a:t>Museo</a:t>
            </a:r>
          </a:p>
        </p:txBody>
      </p:sp>
      <p:sp>
        <p:nvSpPr>
          <p:cNvPr id="12" name="CuadroTexto 11">
            <a:extLst>
              <a:ext uri="{FF2B5EF4-FFF2-40B4-BE49-F238E27FC236}">
                <a16:creationId xmlns:a16="http://schemas.microsoft.com/office/drawing/2014/main" id="{3BFED03B-7951-A044-BECA-083188A48BBA}"/>
              </a:ext>
            </a:extLst>
          </p:cNvPr>
          <p:cNvSpPr txBox="1"/>
          <p:nvPr/>
        </p:nvSpPr>
        <p:spPr>
          <a:xfrm>
            <a:off x="2744566" y="3886200"/>
            <a:ext cx="450764" cy="215444"/>
          </a:xfrm>
          <a:prstGeom prst="rect">
            <a:avLst/>
          </a:prstGeom>
          <a:noFill/>
        </p:spPr>
        <p:txBody>
          <a:bodyPr wrap="none" rtlCol="0">
            <a:spAutoFit/>
          </a:bodyPr>
          <a:lstStyle/>
          <a:p>
            <a:r>
              <a:rPr lang="es-PA" sz="800" dirty="0">
                <a:latin typeface="+mj-lt"/>
              </a:rPr>
              <a:t>Área 1</a:t>
            </a:r>
          </a:p>
        </p:txBody>
      </p:sp>
      <p:sp>
        <p:nvSpPr>
          <p:cNvPr id="13" name="CuadroTexto 12">
            <a:extLst>
              <a:ext uri="{FF2B5EF4-FFF2-40B4-BE49-F238E27FC236}">
                <a16:creationId xmlns:a16="http://schemas.microsoft.com/office/drawing/2014/main" id="{BFE858EE-AF37-F347-A5F1-59475AA1BD9F}"/>
              </a:ext>
            </a:extLst>
          </p:cNvPr>
          <p:cNvSpPr txBox="1"/>
          <p:nvPr/>
        </p:nvSpPr>
        <p:spPr>
          <a:xfrm>
            <a:off x="277956" y="3640370"/>
            <a:ext cx="450764" cy="215444"/>
          </a:xfrm>
          <a:prstGeom prst="rect">
            <a:avLst/>
          </a:prstGeom>
          <a:noFill/>
        </p:spPr>
        <p:txBody>
          <a:bodyPr wrap="none" rtlCol="0">
            <a:spAutoFit/>
          </a:bodyPr>
          <a:lstStyle/>
          <a:p>
            <a:r>
              <a:rPr lang="es-PA" sz="800" dirty="0">
                <a:latin typeface="+mj-lt"/>
              </a:rPr>
              <a:t>Área 2</a:t>
            </a:r>
          </a:p>
        </p:txBody>
      </p:sp>
      <p:sp>
        <p:nvSpPr>
          <p:cNvPr id="14" name="CuadroTexto 13">
            <a:extLst>
              <a:ext uri="{FF2B5EF4-FFF2-40B4-BE49-F238E27FC236}">
                <a16:creationId xmlns:a16="http://schemas.microsoft.com/office/drawing/2014/main" id="{BA5811C2-700F-F64E-BD8C-96CCA4DCECCB}"/>
              </a:ext>
            </a:extLst>
          </p:cNvPr>
          <p:cNvSpPr txBox="1"/>
          <p:nvPr/>
        </p:nvSpPr>
        <p:spPr>
          <a:xfrm>
            <a:off x="728720" y="2041981"/>
            <a:ext cx="678391" cy="215444"/>
          </a:xfrm>
          <a:prstGeom prst="rect">
            <a:avLst/>
          </a:prstGeom>
          <a:noFill/>
        </p:spPr>
        <p:txBody>
          <a:bodyPr wrap="none" rtlCol="0">
            <a:spAutoFit/>
          </a:bodyPr>
          <a:lstStyle/>
          <a:p>
            <a:r>
              <a:rPr lang="es-PA" sz="800" dirty="0">
                <a:latin typeface="+mj-lt"/>
              </a:rPr>
              <a:t>Montículo 3</a:t>
            </a:r>
          </a:p>
        </p:txBody>
      </p:sp>
      <p:sp>
        <p:nvSpPr>
          <p:cNvPr id="15" name="CuadroTexto 14">
            <a:extLst>
              <a:ext uri="{FF2B5EF4-FFF2-40B4-BE49-F238E27FC236}">
                <a16:creationId xmlns:a16="http://schemas.microsoft.com/office/drawing/2014/main" id="{8B04546B-F868-6443-94E4-6DB476A788D3}"/>
              </a:ext>
            </a:extLst>
          </p:cNvPr>
          <p:cNvSpPr txBox="1"/>
          <p:nvPr/>
        </p:nvSpPr>
        <p:spPr>
          <a:xfrm>
            <a:off x="4480232" y="4199467"/>
            <a:ext cx="590226" cy="215444"/>
          </a:xfrm>
          <a:prstGeom prst="rect">
            <a:avLst/>
          </a:prstGeom>
          <a:noFill/>
        </p:spPr>
        <p:txBody>
          <a:bodyPr wrap="none" rtlCol="0">
            <a:spAutoFit/>
          </a:bodyPr>
          <a:lstStyle/>
          <a:p>
            <a:r>
              <a:rPr lang="es-PA" sz="800" dirty="0">
                <a:latin typeface="+mj-lt"/>
              </a:rPr>
              <a:t>El Templo</a:t>
            </a:r>
          </a:p>
        </p:txBody>
      </p:sp>
      <p:sp>
        <p:nvSpPr>
          <p:cNvPr id="16" name="CuadroTexto 15">
            <a:extLst>
              <a:ext uri="{FF2B5EF4-FFF2-40B4-BE49-F238E27FC236}">
                <a16:creationId xmlns:a16="http://schemas.microsoft.com/office/drawing/2014/main" id="{8B6D871A-4A0A-064E-9707-E98669E293A7}"/>
              </a:ext>
            </a:extLst>
          </p:cNvPr>
          <p:cNvSpPr txBox="1"/>
          <p:nvPr/>
        </p:nvSpPr>
        <p:spPr>
          <a:xfrm>
            <a:off x="5263353" y="3532648"/>
            <a:ext cx="498855" cy="215444"/>
          </a:xfrm>
          <a:prstGeom prst="rect">
            <a:avLst/>
          </a:prstGeom>
          <a:noFill/>
        </p:spPr>
        <p:txBody>
          <a:bodyPr wrap="none" rtlCol="0">
            <a:spAutoFit/>
          </a:bodyPr>
          <a:lstStyle/>
          <a:p>
            <a:r>
              <a:rPr lang="es-PA" sz="800" dirty="0">
                <a:latin typeface="+mj-lt"/>
              </a:rPr>
              <a:t>Calzada</a:t>
            </a:r>
          </a:p>
        </p:txBody>
      </p:sp>
      <p:sp>
        <p:nvSpPr>
          <p:cNvPr id="17" name="CuadroTexto 16">
            <a:extLst>
              <a:ext uri="{FF2B5EF4-FFF2-40B4-BE49-F238E27FC236}">
                <a16:creationId xmlns:a16="http://schemas.microsoft.com/office/drawing/2014/main" id="{0F210CBF-D819-D244-8466-45EC7A68F8B4}"/>
              </a:ext>
            </a:extLst>
          </p:cNvPr>
          <p:cNvSpPr txBox="1"/>
          <p:nvPr/>
        </p:nvSpPr>
        <p:spPr>
          <a:xfrm>
            <a:off x="4309533" y="2819400"/>
            <a:ext cx="184731" cy="369332"/>
          </a:xfrm>
          <a:prstGeom prst="rect">
            <a:avLst/>
          </a:prstGeom>
          <a:noFill/>
        </p:spPr>
        <p:txBody>
          <a:bodyPr wrap="none" rtlCol="0">
            <a:spAutoFit/>
          </a:bodyPr>
          <a:lstStyle/>
          <a:p>
            <a:endParaRPr lang="es-PA" dirty="0"/>
          </a:p>
        </p:txBody>
      </p:sp>
      <p:sp>
        <p:nvSpPr>
          <p:cNvPr id="18" name="CuadroTexto 17">
            <a:extLst>
              <a:ext uri="{FF2B5EF4-FFF2-40B4-BE49-F238E27FC236}">
                <a16:creationId xmlns:a16="http://schemas.microsoft.com/office/drawing/2014/main" id="{0DC7291E-7D7F-4447-BAAD-F26A9FE5008C}"/>
              </a:ext>
            </a:extLst>
          </p:cNvPr>
          <p:cNvSpPr txBox="1"/>
          <p:nvPr/>
        </p:nvSpPr>
        <p:spPr>
          <a:xfrm>
            <a:off x="4052174" y="2346324"/>
            <a:ext cx="1295547" cy="215444"/>
          </a:xfrm>
          <a:prstGeom prst="rect">
            <a:avLst/>
          </a:prstGeom>
          <a:noFill/>
        </p:spPr>
        <p:txBody>
          <a:bodyPr wrap="none" rtlCol="0">
            <a:spAutoFit/>
          </a:bodyPr>
          <a:lstStyle/>
          <a:p>
            <a:r>
              <a:rPr lang="es-PA" sz="800" dirty="0">
                <a:latin typeface="+mj-lt"/>
              </a:rPr>
              <a:t>Alineamiento de monolitos</a:t>
            </a:r>
          </a:p>
        </p:txBody>
      </p:sp>
      <p:pic>
        <p:nvPicPr>
          <p:cNvPr id="19" name="Imagen 18">
            <a:extLst>
              <a:ext uri="{FF2B5EF4-FFF2-40B4-BE49-F238E27FC236}">
                <a16:creationId xmlns:a16="http://schemas.microsoft.com/office/drawing/2014/main" id="{C52AE52D-4AF5-BB42-AD54-02BA5EBF33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83085" y="462004"/>
            <a:ext cx="2754086" cy="2057527"/>
          </a:xfrm>
          <a:prstGeom prst="rect">
            <a:avLst/>
          </a:prstGeom>
        </p:spPr>
      </p:pic>
      <p:sp>
        <p:nvSpPr>
          <p:cNvPr id="2" name="Elipse 1">
            <a:extLst>
              <a:ext uri="{FF2B5EF4-FFF2-40B4-BE49-F238E27FC236}">
                <a16:creationId xmlns:a16="http://schemas.microsoft.com/office/drawing/2014/main" id="{BD389AE3-19EB-234A-8CE2-EEC752A7F4A4}"/>
              </a:ext>
            </a:extLst>
          </p:cNvPr>
          <p:cNvSpPr/>
          <p:nvPr/>
        </p:nvSpPr>
        <p:spPr>
          <a:xfrm>
            <a:off x="15956" y="3429000"/>
            <a:ext cx="1074963" cy="10416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21" name="Imagen 20">
            <a:extLst>
              <a:ext uri="{FF2B5EF4-FFF2-40B4-BE49-F238E27FC236}">
                <a16:creationId xmlns:a16="http://schemas.microsoft.com/office/drawing/2014/main" id="{49B6EE10-7D41-414C-981E-CA46FB8BCE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29989" y="2654170"/>
            <a:ext cx="3095760" cy="2187844"/>
          </a:xfrm>
          <a:prstGeom prst="rect">
            <a:avLst/>
          </a:prstGeom>
        </p:spPr>
      </p:pic>
      <p:pic>
        <p:nvPicPr>
          <p:cNvPr id="20" name="Imagen 19" descr="Diagrama, Dibujo de ingeniería&#10;&#10;Descripción generada automáticamente">
            <a:extLst>
              <a:ext uri="{FF2B5EF4-FFF2-40B4-BE49-F238E27FC236}">
                <a16:creationId xmlns:a16="http://schemas.microsoft.com/office/drawing/2014/main" id="{26FC78FB-6EAF-4C46-A147-093341D8484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1"/>
          <a:stretch/>
        </p:blipFill>
        <p:spPr>
          <a:xfrm>
            <a:off x="2375156" y="5225014"/>
            <a:ext cx="2551620" cy="1469756"/>
          </a:xfrm>
          <a:prstGeom prst="rect">
            <a:avLst/>
          </a:prstGeom>
        </p:spPr>
      </p:pic>
      <p:sp>
        <p:nvSpPr>
          <p:cNvPr id="22" name="Rectángulo 21">
            <a:extLst>
              <a:ext uri="{FF2B5EF4-FFF2-40B4-BE49-F238E27FC236}">
                <a16:creationId xmlns:a16="http://schemas.microsoft.com/office/drawing/2014/main" id="{877F4BA3-1E14-C247-84A7-C12160E04B21}"/>
              </a:ext>
            </a:extLst>
          </p:cNvPr>
          <p:cNvSpPr/>
          <p:nvPr/>
        </p:nvSpPr>
        <p:spPr>
          <a:xfrm>
            <a:off x="7123246" y="6156495"/>
            <a:ext cx="530491" cy="418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23" name="CuadroTexto 22">
            <a:extLst>
              <a:ext uri="{FF2B5EF4-FFF2-40B4-BE49-F238E27FC236}">
                <a16:creationId xmlns:a16="http://schemas.microsoft.com/office/drawing/2014/main" id="{2D4AEBE4-6CDD-6F41-8533-BBCD5C3E5145}"/>
              </a:ext>
            </a:extLst>
          </p:cNvPr>
          <p:cNvSpPr txBox="1"/>
          <p:nvPr/>
        </p:nvSpPr>
        <p:spPr>
          <a:xfrm>
            <a:off x="4346618" y="3213555"/>
            <a:ext cx="449162" cy="215444"/>
          </a:xfrm>
          <a:prstGeom prst="rect">
            <a:avLst/>
          </a:prstGeom>
          <a:noFill/>
        </p:spPr>
        <p:txBody>
          <a:bodyPr wrap="none" rtlCol="0">
            <a:spAutoFit/>
          </a:bodyPr>
          <a:lstStyle/>
          <a:p>
            <a:r>
              <a:rPr lang="es-PA" sz="800" dirty="0">
                <a:latin typeface="+mj-lt"/>
              </a:rPr>
              <a:t>Área 3</a:t>
            </a:r>
          </a:p>
        </p:txBody>
      </p:sp>
      <p:pic>
        <p:nvPicPr>
          <p:cNvPr id="5" name="Imagen 4" descr="Imagen que contiene exterior, edificio, ladrillo, calle&#10;&#10;Descripción generada automáticamente">
            <a:extLst>
              <a:ext uri="{FF2B5EF4-FFF2-40B4-BE49-F238E27FC236}">
                <a16:creationId xmlns:a16="http://schemas.microsoft.com/office/drawing/2014/main" id="{C21B3931-D524-354B-BA15-B11217A0DF7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8935" y="5048215"/>
            <a:ext cx="2206221" cy="1646555"/>
          </a:xfrm>
          <a:prstGeom prst="rect">
            <a:avLst/>
          </a:prstGeom>
        </p:spPr>
      </p:pic>
    </p:spTree>
    <p:extLst>
      <p:ext uri="{BB962C8B-B14F-4D97-AF65-F5344CB8AC3E}">
        <p14:creationId xmlns:p14="http://schemas.microsoft.com/office/powerpoint/2010/main" val="2565779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22D8865B-60B8-8F42-A6E6-BCD27ACA47C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2646346">
            <a:off x="593683" y="-591554"/>
            <a:ext cx="7812974" cy="8098814"/>
          </a:xfrm>
          <a:prstGeom prst="rect">
            <a:avLst/>
          </a:prstGeom>
        </p:spPr>
      </p:pic>
      <p:pic>
        <p:nvPicPr>
          <p:cNvPr id="14" name="Imagen 13">
            <a:extLst>
              <a:ext uri="{FF2B5EF4-FFF2-40B4-BE49-F238E27FC236}">
                <a16:creationId xmlns:a16="http://schemas.microsoft.com/office/drawing/2014/main" id="{B4F9AFEB-E7FA-4D42-B98B-0E30C879D9E5}"/>
              </a:ext>
            </a:extLst>
          </p:cNvPr>
          <p:cNvPicPr>
            <a:picLocks noChangeAspect="1"/>
          </p:cNvPicPr>
          <p:nvPr/>
        </p:nvPicPr>
        <p:blipFill>
          <a:blip r:embed="rId4" cstate="email">
            <a:alphaModFix/>
            <a:extLst>
              <a:ext uri="{28A0092B-C50C-407E-A947-70E740481C1C}">
                <a14:useLocalDpi xmlns:a14="http://schemas.microsoft.com/office/drawing/2010/main"/>
              </a:ext>
            </a:extLst>
          </a:blip>
          <a:stretch>
            <a:fillRect/>
          </a:stretch>
        </p:blipFill>
        <p:spPr>
          <a:xfrm>
            <a:off x="1278282" y="-132347"/>
            <a:ext cx="6858000" cy="6858000"/>
          </a:xfrm>
          <a:prstGeom prst="rect">
            <a:avLst/>
          </a:prstGeom>
        </p:spPr>
      </p:pic>
      <p:sp>
        <p:nvSpPr>
          <p:cNvPr id="15" name="Rectángulo 14">
            <a:extLst>
              <a:ext uri="{FF2B5EF4-FFF2-40B4-BE49-F238E27FC236}">
                <a16:creationId xmlns:a16="http://schemas.microsoft.com/office/drawing/2014/main" id="{902B0706-9E01-5946-BCF2-68893E585421}"/>
              </a:ext>
            </a:extLst>
          </p:cNvPr>
          <p:cNvSpPr/>
          <p:nvPr/>
        </p:nvSpPr>
        <p:spPr>
          <a:xfrm>
            <a:off x="7715176" y="1247763"/>
            <a:ext cx="1745166" cy="15555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5" name="CuadroTexto 4">
            <a:extLst>
              <a:ext uri="{FF2B5EF4-FFF2-40B4-BE49-F238E27FC236}">
                <a16:creationId xmlns:a16="http://schemas.microsoft.com/office/drawing/2014/main" id="{A91FC2DE-0C82-7D45-8390-C59E4C959054}"/>
              </a:ext>
            </a:extLst>
          </p:cNvPr>
          <p:cNvSpPr txBox="1"/>
          <p:nvPr/>
        </p:nvSpPr>
        <p:spPr>
          <a:xfrm>
            <a:off x="589" y="986153"/>
            <a:ext cx="2014258" cy="523220"/>
          </a:xfrm>
          <a:prstGeom prst="rect">
            <a:avLst/>
          </a:prstGeom>
          <a:noFill/>
        </p:spPr>
        <p:txBody>
          <a:bodyPr wrap="square" rtlCol="0">
            <a:spAutoFit/>
          </a:bodyPr>
          <a:lstStyle/>
          <a:p>
            <a:pPr algn="ctr"/>
            <a:r>
              <a:rPr lang="es-PA" sz="2800" dirty="0"/>
              <a:t>T2</a:t>
            </a:r>
          </a:p>
        </p:txBody>
      </p:sp>
      <p:sp>
        <p:nvSpPr>
          <p:cNvPr id="3" name="Rectángulo 2">
            <a:extLst>
              <a:ext uri="{FF2B5EF4-FFF2-40B4-BE49-F238E27FC236}">
                <a16:creationId xmlns:a16="http://schemas.microsoft.com/office/drawing/2014/main" id="{49E31571-6C3B-DE48-B44D-33E5BD0AA1BF}"/>
              </a:ext>
            </a:extLst>
          </p:cNvPr>
          <p:cNvSpPr/>
          <p:nvPr/>
        </p:nvSpPr>
        <p:spPr>
          <a:xfrm>
            <a:off x="4204252" y="2077278"/>
            <a:ext cx="1073426" cy="3250096"/>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Tree>
    <p:extLst>
      <p:ext uri="{BB962C8B-B14F-4D97-AF65-F5344CB8AC3E}">
        <p14:creationId xmlns:p14="http://schemas.microsoft.com/office/powerpoint/2010/main" val="288098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8159C8E-FAC7-7543-88A8-00F8CAE2D648}"/>
              </a:ext>
            </a:extLst>
          </p:cNvPr>
          <p:cNvSpPr/>
          <p:nvPr/>
        </p:nvSpPr>
        <p:spPr>
          <a:xfrm>
            <a:off x="39021" y="5789242"/>
            <a:ext cx="1770231" cy="42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 name="CuadroTexto 2">
            <a:extLst>
              <a:ext uri="{FF2B5EF4-FFF2-40B4-BE49-F238E27FC236}">
                <a16:creationId xmlns:a16="http://schemas.microsoft.com/office/drawing/2014/main" id="{0186819D-D260-C147-B901-3995F644C984}"/>
              </a:ext>
            </a:extLst>
          </p:cNvPr>
          <p:cNvSpPr txBox="1"/>
          <p:nvPr/>
        </p:nvSpPr>
        <p:spPr>
          <a:xfrm>
            <a:off x="2324603" y="5729631"/>
            <a:ext cx="381836" cy="246221"/>
          </a:xfrm>
          <a:prstGeom prst="rect">
            <a:avLst/>
          </a:prstGeom>
          <a:solidFill>
            <a:schemeClr val="bg1"/>
          </a:solidFill>
        </p:spPr>
        <p:txBody>
          <a:bodyPr wrap="none" rtlCol="0">
            <a:spAutoFit/>
          </a:bodyPr>
          <a:lstStyle/>
          <a:p>
            <a:r>
              <a:rPr lang="es-PA" sz="1000" dirty="0"/>
              <a:t>1 m</a:t>
            </a:r>
          </a:p>
        </p:txBody>
      </p:sp>
      <p:sp>
        <p:nvSpPr>
          <p:cNvPr id="4" name="CuadroTexto 3">
            <a:extLst>
              <a:ext uri="{FF2B5EF4-FFF2-40B4-BE49-F238E27FC236}">
                <a16:creationId xmlns:a16="http://schemas.microsoft.com/office/drawing/2014/main" id="{C60E7ACB-3C8F-444F-9D2C-8FC2D4A4D8FF}"/>
              </a:ext>
            </a:extLst>
          </p:cNvPr>
          <p:cNvSpPr txBox="1"/>
          <p:nvPr/>
        </p:nvSpPr>
        <p:spPr>
          <a:xfrm>
            <a:off x="685007" y="5729631"/>
            <a:ext cx="250390" cy="246221"/>
          </a:xfrm>
          <a:prstGeom prst="rect">
            <a:avLst/>
          </a:prstGeom>
          <a:solidFill>
            <a:schemeClr val="bg1"/>
          </a:solidFill>
        </p:spPr>
        <p:txBody>
          <a:bodyPr wrap="none" rtlCol="0">
            <a:spAutoFit/>
          </a:bodyPr>
          <a:lstStyle/>
          <a:p>
            <a:r>
              <a:rPr lang="es-PA" sz="1000" dirty="0"/>
              <a:t>0</a:t>
            </a:r>
          </a:p>
        </p:txBody>
      </p:sp>
      <p:pic>
        <p:nvPicPr>
          <p:cNvPr id="5" name="Imagen 4">
            <a:extLst>
              <a:ext uri="{FF2B5EF4-FFF2-40B4-BE49-F238E27FC236}">
                <a16:creationId xmlns:a16="http://schemas.microsoft.com/office/drawing/2014/main" id="{B35E90F7-4CD3-9048-88CE-12634E2E6C07}"/>
              </a:ext>
            </a:extLst>
          </p:cNvPr>
          <p:cNvPicPr>
            <a:picLocks noChangeAspect="1"/>
          </p:cNvPicPr>
          <p:nvPr/>
        </p:nvPicPr>
        <p:blipFill>
          <a:blip r:embed="rId3"/>
          <a:stretch>
            <a:fillRect/>
          </a:stretch>
        </p:blipFill>
        <p:spPr>
          <a:xfrm>
            <a:off x="-2759864" y="-60671"/>
            <a:ext cx="10120393" cy="7223023"/>
          </a:xfrm>
          <a:prstGeom prst="rect">
            <a:avLst/>
          </a:prstGeom>
        </p:spPr>
      </p:pic>
      <p:sp>
        <p:nvSpPr>
          <p:cNvPr id="6" name="CuadroTexto 5">
            <a:extLst>
              <a:ext uri="{FF2B5EF4-FFF2-40B4-BE49-F238E27FC236}">
                <a16:creationId xmlns:a16="http://schemas.microsoft.com/office/drawing/2014/main" id="{2A5D4F97-55B0-DB4C-B20F-1D7A8D758480}"/>
              </a:ext>
            </a:extLst>
          </p:cNvPr>
          <p:cNvSpPr txBox="1"/>
          <p:nvPr/>
        </p:nvSpPr>
        <p:spPr>
          <a:xfrm>
            <a:off x="2275875" y="2204618"/>
            <a:ext cx="357445" cy="230832"/>
          </a:xfrm>
          <a:prstGeom prst="rect">
            <a:avLst/>
          </a:prstGeom>
          <a:noFill/>
          <a:ln>
            <a:noFill/>
          </a:ln>
        </p:spPr>
        <p:txBody>
          <a:bodyPr wrap="square" rtlCol="0">
            <a:spAutoFit/>
          </a:bodyPr>
          <a:lstStyle/>
          <a:p>
            <a:pPr algn="ctr"/>
            <a:r>
              <a:rPr lang="es-PA" sz="900" dirty="0">
                <a:solidFill>
                  <a:schemeClr val="bg1"/>
                </a:solidFill>
              </a:rPr>
              <a:t>I6</a:t>
            </a:r>
          </a:p>
        </p:txBody>
      </p:sp>
      <p:sp>
        <p:nvSpPr>
          <p:cNvPr id="7" name="Rectángulo 6">
            <a:extLst>
              <a:ext uri="{FF2B5EF4-FFF2-40B4-BE49-F238E27FC236}">
                <a16:creationId xmlns:a16="http://schemas.microsoft.com/office/drawing/2014/main" id="{D9DCFCE0-EB48-694A-9C81-0920590BD474}"/>
              </a:ext>
            </a:extLst>
          </p:cNvPr>
          <p:cNvSpPr/>
          <p:nvPr/>
        </p:nvSpPr>
        <p:spPr>
          <a:xfrm>
            <a:off x="3239423" y="1339228"/>
            <a:ext cx="178910" cy="151304"/>
          </a:xfrm>
          <a:prstGeom prst="rect">
            <a:avLst/>
          </a:prstGeom>
          <a:solidFill>
            <a:srgbClr val="676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2" name="Rectángulo 11">
            <a:extLst>
              <a:ext uri="{FF2B5EF4-FFF2-40B4-BE49-F238E27FC236}">
                <a16:creationId xmlns:a16="http://schemas.microsoft.com/office/drawing/2014/main" id="{EB8DD0C4-142B-B24A-975A-8A9B493DB4C9}"/>
              </a:ext>
            </a:extLst>
          </p:cNvPr>
          <p:cNvSpPr/>
          <p:nvPr/>
        </p:nvSpPr>
        <p:spPr>
          <a:xfrm>
            <a:off x="-2014331" y="6035462"/>
            <a:ext cx="3922643" cy="391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3" name="CuadroTexto 12">
            <a:extLst>
              <a:ext uri="{FF2B5EF4-FFF2-40B4-BE49-F238E27FC236}">
                <a16:creationId xmlns:a16="http://schemas.microsoft.com/office/drawing/2014/main" id="{6ADE7DA7-42CA-F646-B65A-8302D2780BB0}"/>
              </a:ext>
            </a:extLst>
          </p:cNvPr>
          <p:cNvSpPr txBox="1"/>
          <p:nvPr/>
        </p:nvSpPr>
        <p:spPr>
          <a:xfrm>
            <a:off x="-449279" y="762036"/>
            <a:ext cx="2014258" cy="523220"/>
          </a:xfrm>
          <a:prstGeom prst="rect">
            <a:avLst/>
          </a:prstGeom>
          <a:noFill/>
        </p:spPr>
        <p:txBody>
          <a:bodyPr wrap="square" rtlCol="0">
            <a:spAutoFit/>
          </a:bodyPr>
          <a:lstStyle/>
          <a:p>
            <a:pPr algn="ctr"/>
            <a:r>
              <a:rPr lang="es-PA" sz="2800" dirty="0"/>
              <a:t>T1</a:t>
            </a:r>
          </a:p>
        </p:txBody>
      </p:sp>
      <p:pic>
        <p:nvPicPr>
          <p:cNvPr id="14" name="Imagen 13" descr="Un dibujo de una persona&#10;&#10;Descripción generada automáticamente con confianza baja">
            <a:extLst>
              <a:ext uri="{FF2B5EF4-FFF2-40B4-BE49-F238E27FC236}">
                <a16:creationId xmlns:a16="http://schemas.microsoft.com/office/drawing/2014/main" id="{BAE85CD5-6C16-1741-BA0A-CBDE8626D94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71134" y="1225087"/>
            <a:ext cx="494398" cy="440920"/>
          </a:xfrm>
          <a:prstGeom prst="rect">
            <a:avLst/>
          </a:prstGeom>
        </p:spPr>
      </p:pic>
      <p:sp>
        <p:nvSpPr>
          <p:cNvPr id="15" name="Rectángulo 14">
            <a:extLst>
              <a:ext uri="{FF2B5EF4-FFF2-40B4-BE49-F238E27FC236}">
                <a16:creationId xmlns:a16="http://schemas.microsoft.com/office/drawing/2014/main" id="{316A7E9A-866A-094E-AF15-48A0394FFAF3}"/>
              </a:ext>
            </a:extLst>
          </p:cNvPr>
          <p:cNvSpPr/>
          <p:nvPr/>
        </p:nvSpPr>
        <p:spPr>
          <a:xfrm flipV="1">
            <a:off x="3069345" y="2320034"/>
            <a:ext cx="138381" cy="164904"/>
          </a:xfrm>
          <a:prstGeom prst="rect">
            <a:avLst/>
          </a:prstGeom>
          <a:solidFill>
            <a:srgbClr val="676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6" name="CuadroTexto 15">
            <a:extLst>
              <a:ext uri="{FF2B5EF4-FFF2-40B4-BE49-F238E27FC236}">
                <a16:creationId xmlns:a16="http://schemas.microsoft.com/office/drawing/2014/main" id="{99E2AAC3-08D6-C645-936A-25442109277E}"/>
              </a:ext>
            </a:extLst>
          </p:cNvPr>
          <p:cNvSpPr txBox="1"/>
          <p:nvPr/>
        </p:nvSpPr>
        <p:spPr>
          <a:xfrm>
            <a:off x="3183458" y="1285256"/>
            <a:ext cx="357445" cy="230832"/>
          </a:xfrm>
          <a:prstGeom prst="rect">
            <a:avLst/>
          </a:prstGeom>
          <a:noFill/>
          <a:ln>
            <a:noFill/>
          </a:ln>
        </p:spPr>
        <p:txBody>
          <a:bodyPr wrap="square" rtlCol="0">
            <a:spAutoFit/>
          </a:bodyPr>
          <a:lstStyle/>
          <a:p>
            <a:pPr algn="ctr"/>
            <a:r>
              <a:rPr lang="es-PA" sz="900" dirty="0">
                <a:solidFill>
                  <a:schemeClr val="bg1"/>
                </a:solidFill>
              </a:rPr>
              <a:t>I7</a:t>
            </a:r>
          </a:p>
        </p:txBody>
      </p:sp>
      <p:pic>
        <p:nvPicPr>
          <p:cNvPr id="17" name="Imagen 16">
            <a:extLst>
              <a:ext uri="{FF2B5EF4-FFF2-40B4-BE49-F238E27FC236}">
                <a16:creationId xmlns:a16="http://schemas.microsoft.com/office/drawing/2014/main" id="{1736370E-BBBA-3D4C-A0B3-51689E7565FC}"/>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4762" b="85714" l="7273" r="89091">
                        <a14:foregroundMark x1="10909" y1="19048" x2="10909" y2="19048"/>
                        <a14:foregroundMark x1="90909" y1="71429" x2="90909" y2="71429"/>
                        <a14:foregroundMark x1="67273" y1="57143" x2="67273" y2="57143"/>
                      </a14:backgroundRemoval>
                    </a14:imgEffect>
                  </a14:imgLayer>
                </a14:imgProps>
              </a:ext>
              <a:ext uri="{28A0092B-C50C-407E-A947-70E740481C1C}">
                <a14:useLocalDpi xmlns:a14="http://schemas.microsoft.com/office/drawing/2010/main"/>
              </a:ext>
            </a:extLst>
          </a:blip>
          <a:srcRect/>
          <a:stretch/>
        </p:blipFill>
        <p:spPr>
          <a:xfrm rot="3488660" flipV="1">
            <a:off x="3130575" y="2837080"/>
            <a:ext cx="556510" cy="223874"/>
          </a:xfrm>
          <a:prstGeom prst="rect">
            <a:avLst/>
          </a:prstGeom>
        </p:spPr>
      </p:pic>
      <p:sp>
        <p:nvSpPr>
          <p:cNvPr id="19" name="CuadroTexto 18">
            <a:extLst>
              <a:ext uri="{FF2B5EF4-FFF2-40B4-BE49-F238E27FC236}">
                <a16:creationId xmlns:a16="http://schemas.microsoft.com/office/drawing/2014/main" id="{76B736C3-2DCF-864A-A4F3-933332429391}"/>
              </a:ext>
            </a:extLst>
          </p:cNvPr>
          <p:cNvSpPr txBox="1"/>
          <p:nvPr/>
        </p:nvSpPr>
        <p:spPr>
          <a:xfrm>
            <a:off x="2980764" y="2263756"/>
            <a:ext cx="357445" cy="230832"/>
          </a:xfrm>
          <a:prstGeom prst="rect">
            <a:avLst/>
          </a:prstGeom>
          <a:noFill/>
          <a:ln>
            <a:noFill/>
          </a:ln>
        </p:spPr>
        <p:txBody>
          <a:bodyPr wrap="square" rtlCol="0">
            <a:spAutoFit/>
          </a:bodyPr>
          <a:lstStyle/>
          <a:p>
            <a:pPr algn="ctr"/>
            <a:r>
              <a:rPr lang="es-PA" sz="900" dirty="0">
                <a:solidFill>
                  <a:schemeClr val="bg1"/>
                </a:solidFill>
                <a:highlight>
                  <a:srgbClr val="676766"/>
                </a:highlight>
              </a:rPr>
              <a:t>I6</a:t>
            </a:r>
          </a:p>
        </p:txBody>
      </p:sp>
      <p:pic>
        <p:nvPicPr>
          <p:cNvPr id="20" name="Imagen 19">
            <a:extLst>
              <a:ext uri="{FF2B5EF4-FFF2-40B4-BE49-F238E27FC236}">
                <a16:creationId xmlns:a16="http://schemas.microsoft.com/office/drawing/2014/main" id="{791E2147-6C76-0E4A-87FD-8E13D2A6B908}"/>
              </a:ext>
            </a:extLst>
          </p:cNvPr>
          <p:cNvPicPr>
            <a:picLocks noChangeAspect="1"/>
          </p:cNvPicPr>
          <p:nvPr/>
        </p:nvPicPr>
        <p:blipFill rotWithShape="1">
          <a:blip r:embed="rId5" cstate="email">
            <a:extLst>
              <a:ext uri="{BEBA8EAE-BF5A-486C-A8C5-ECC9F3942E4B}">
                <a14:imgProps xmlns:a14="http://schemas.microsoft.com/office/drawing/2010/main">
                  <a14:imgLayer r:embed="rId7">
                    <a14:imgEffect>
                      <a14:backgroundRemoval t="4762" b="85714" l="7273" r="89091">
                        <a14:foregroundMark x1="10909" y1="19048" x2="10909" y2="19048"/>
                        <a14:foregroundMark x1="90909" y1="71429" x2="90909" y2="71429"/>
                        <a14:foregroundMark x1="67273" y1="57143" x2="67273" y2="57143"/>
                      </a14:backgroundRemoval>
                    </a14:imgEffect>
                  </a14:imgLayer>
                </a14:imgProps>
              </a:ext>
              <a:ext uri="{28A0092B-C50C-407E-A947-70E740481C1C}">
                <a14:useLocalDpi xmlns:a14="http://schemas.microsoft.com/office/drawing/2010/main"/>
              </a:ext>
            </a:extLst>
          </a:blip>
          <a:srcRect/>
          <a:stretch/>
        </p:blipFill>
        <p:spPr>
          <a:xfrm rot="1970850">
            <a:off x="3563761" y="1514870"/>
            <a:ext cx="493785" cy="184231"/>
          </a:xfrm>
          <a:prstGeom prst="rect">
            <a:avLst/>
          </a:prstGeom>
        </p:spPr>
      </p:pic>
      <p:pic>
        <p:nvPicPr>
          <p:cNvPr id="21" name="Imagen 20">
            <a:extLst>
              <a:ext uri="{FF2B5EF4-FFF2-40B4-BE49-F238E27FC236}">
                <a16:creationId xmlns:a16="http://schemas.microsoft.com/office/drawing/2014/main" id="{A6E40D6F-DCD8-ED4C-B49D-2279696CD8D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3046705" flipV="1">
            <a:off x="2573598" y="3186000"/>
            <a:ext cx="109736" cy="111729"/>
          </a:xfrm>
          <a:prstGeom prst="rect">
            <a:avLst/>
          </a:prstGeom>
        </p:spPr>
      </p:pic>
      <p:pic>
        <p:nvPicPr>
          <p:cNvPr id="23" name="Imagen 22">
            <a:extLst>
              <a:ext uri="{FF2B5EF4-FFF2-40B4-BE49-F238E27FC236}">
                <a16:creationId xmlns:a16="http://schemas.microsoft.com/office/drawing/2014/main" id="{3C92E59A-7CE3-7642-A4D0-D4CE976DDC69}"/>
              </a:ext>
            </a:extLst>
          </p:cNvPr>
          <p:cNvPicPr>
            <a:picLocks noChangeAspect="1"/>
          </p:cNvPicPr>
          <p:nvPr/>
        </p:nvPicPr>
        <p:blipFill>
          <a:blip r:embed="rId9" cstate="email">
            <a:alphaModFix/>
            <a:extLst>
              <a:ext uri="{28A0092B-C50C-407E-A947-70E740481C1C}">
                <a14:useLocalDpi xmlns:a14="http://schemas.microsoft.com/office/drawing/2010/main"/>
              </a:ext>
            </a:extLst>
          </a:blip>
          <a:stretch>
            <a:fillRect/>
          </a:stretch>
        </p:blipFill>
        <p:spPr>
          <a:xfrm rot="18700220">
            <a:off x="-77685" y="588431"/>
            <a:ext cx="6570820" cy="6917295"/>
          </a:xfrm>
          <a:prstGeom prst="rect">
            <a:avLst/>
          </a:prstGeom>
        </p:spPr>
      </p:pic>
    </p:spTree>
    <p:extLst>
      <p:ext uri="{BB962C8B-B14F-4D97-AF65-F5344CB8AC3E}">
        <p14:creationId xmlns:p14="http://schemas.microsoft.com/office/powerpoint/2010/main" val="282403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2000"/>
                                  </p:stCondLst>
                                  <p:childTnLst>
                                    <p:animEffect transition="out" filter="fade">
                                      <p:cBhvr>
                                        <p:cTn id="6" dur="2000"/>
                                        <p:tgtEl>
                                          <p:spTgt spid="23"/>
                                        </p:tgtEl>
                                      </p:cBhvr>
                                    </p:animEffect>
                                    <p:set>
                                      <p:cBhvr>
                                        <p:cTn id="7" dur="1" fill="hold">
                                          <p:stCondLst>
                                            <p:cond delay="1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4D6469BD-E016-BC4B-A7F5-63C0AF53D49E}"/>
              </a:ext>
            </a:extLst>
          </p:cNvPr>
          <p:cNvSpPr/>
          <p:nvPr/>
        </p:nvSpPr>
        <p:spPr>
          <a:xfrm>
            <a:off x="39021" y="5789242"/>
            <a:ext cx="1770231" cy="42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 name="CuadroTexto 5">
            <a:extLst>
              <a:ext uri="{FF2B5EF4-FFF2-40B4-BE49-F238E27FC236}">
                <a16:creationId xmlns:a16="http://schemas.microsoft.com/office/drawing/2014/main" id="{5B5293A3-21E4-BC44-A2C7-479862814295}"/>
              </a:ext>
            </a:extLst>
          </p:cNvPr>
          <p:cNvSpPr txBox="1"/>
          <p:nvPr/>
        </p:nvSpPr>
        <p:spPr>
          <a:xfrm>
            <a:off x="2324603" y="5729631"/>
            <a:ext cx="381836" cy="246221"/>
          </a:xfrm>
          <a:prstGeom prst="rect">
            <a:avLst/>
          </a:prstGeom>
          <a:solidFill>
            <a:schemeClr val="bg1"/>
          </a:solidFill>
        </p:spPr>
        <p:txBody>
          <a:bodyPr wrap="none" rtlCol="0">
            <a:spAutoFit/>
          </a:bodyPr>
          <a:lstStyle/>
          <a:p>
            <a:r>
              <a:rPr lang="es-PA" sz="1000" dirty="0"/>
              <a:t>1 m</a:t>
            </a:r>
          </a:p>
        </p:txBody>
      </p:sp>
      <p:sp>
        <p:nvSpPr>
          <p:cNvPr id="7" name="CuadroTexto 6">
            <a:extLst>
              <a:ext uri="{FF2B5EF4-FFF2-40B4-BE49-F238E27FC236}">
                <a16:creationId xmlns:a16="http://schemas.microsoft.com/office/drawing/2014/main" id="{3594D13A-988C-AC46-BB8E-81B172211771}"/>
              </a:ext>
            </a:extLst>
          </p:cNvPr>
          <p:cNvSpPr txBox="1"/>
          <p:nvPr/>
        </p:nvSpPr>
        <p:spPr>
          <a:xfrm>
            <a:off x="685007" y="5729631"/>
            <a:ext cx="250390" cy="246221"/>
          </a:xfrm>
          <a:prstGeom prst="rect">
            <a:avLst/>
          </a:prstGeom>
          <a:solidFill>
            <a:schemeClr val="bg1"/>
          </a:solidFill>
        </p:spPr>
        <p:txBody>
          <a:bodyPr wrap="none" rtlCol="0">
            <a:spAutoFit/>
          </a:bodyPr>
          <a:lstStyle/>
          <a:p>
            <a:r>
              <a:rPr lang="es-PA" sz="1000" dirty="0"/>
              <a:t>0</a:t>
            </a:r>
          </a:p>
        </p:txBody>
      </p:sp>
      <p:pic>
        <p:nvPicPr>
          <p:cNvPr id="11" name="Imagen 10">
            <a:extLst>
              <a:ext uri="{FF2B5EF4-FFF2-40B4-BE49-F238E27FC236}">
                <a16:creationId xmlns:a16="http://schemas.microsoft.com/office/drawing/2014/main" id="{AC034310-9726-7A4B-B571-4AFCB0508802}"/>
              </a:ext>
            </a:extLst>
          </p:cNvPr>
          <p:cNvPicPr>
            <a:picLocks noChangeAspect="1"/>
          </p:cNvPicPr>
          <p:nvPr/>
        </p:nvPicPr>
        <p:blipFill>
          <a:blip r:embed="rId3"/>
          <a:stretch>
            <a:fillRect/>
          </a:stretch>
        </p:blipFill>
        <p:spPr>
          <a:xfrm>
            <a:off x="-2759864" y="-60671"/>
            <a:ext cx="10120393" cy="7223023"/>
          </a:xfrm>
          <a:prstGeom prst="rect">
            <a:avLst/>
          </a:prstGeom>
        </p:spPr>
      </p:pic>
      <p:sp>
        <p:nvSpPr>
          <p:cNvPr id="15" name="CuadroTexto 14">
            <a:extLst>
              <a:ext uri="{FF2B5EF4-FFF2-40B4-BE49-F238E27FC236}">
                <a16:creationId xmlns:a16="http://schemas.microsoft.com/office/drawing/2014/main" id="{DF34F4AC-D8D9-6D4C-810A-50797FBB4DBF}"/>
              </a:ext>
            </a:extLst>
          </p:cNvPr>
          <p:cNvSpPr txBox="1"/>
          <p:nvPr/>
        </p:nvSpPr>
        <p:spPr>
          <a:xfrm>
            <a:off x="2275875" y="2204618"/>
            <a:ext cx="357445" cy="230832"/>
          </a:xfrm>
          <a:prstGeom prst="rect">
            <a:avLst/>
          </a:prstGeom>
          <a:noFill/>
          <a:ln>
            <a:noFill/>
          </a:ln>
        </p:spPr>
        <p:txBody>
          <a:bodyPr wrap="square" rtlCol="0">
            <a:spAutoFit/>
          </a:bodyPr>
          <a:lstStyle/>
          <a:p>
            <a:pPr algn="ctr"/>
            <a:r>
              <a:rPr lang="es-PA" sz="900" dirty="0">
                <a:solidFill>
                  <a:schemeClr val="bg1"/>
                </a:solidFill>
              </a:rPr>
              <a:t>I6</a:t>
            </a:r>
          </a:p>
        </p:txBody>
      </p:sp>
      <p:sp>
        <p:nvSpPr>
          <p:cNvPr id="16" name="Rectángulo 15">
            <a:extLst>
              <a:ext uri="{FF2B5EF4-FFF2-40B4-BE49-F238E27FC236}">
                <a16:creationId xmlns:a16="http://schemas.microsoft.com/office/drawing/2014/main" id="{46E93AEE-BCFA-E64D-9232-7CD1C0B0C69B}"/>
              </a:ext>
            </a:extLst>
          </p:cNvPr>
          <p:cNvSpPr/>
          <p:nvPr/>
        </p:nvSpPr>
        <p:spPr>
          <a:xfrm>
            <a:off x="3239423" y="1339228"/>
            <a:ext cx="178910" cy="151304"/>
          </a:xfrm>
          <a:prstGeom prst="rect">
            <a:avLst/>
          </a:prstGeom>
          <a:solidFill>
            <a:srgbClr val="676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9" name="Rectángulo 8">
            <a:extLst>
              <a:ext uri="{FF2B5EF4-FFF2-40B4-BE49-F238E27FC236}">
                <a16:creationId xmlns:a16="http://schemas.microsoft.com/office/drawing/2014/main" id="{AD80E66F-5103-9341-B29C-7F172672DF88}"/>
              </a:ext>
            </a:extLst>
          </p:cNvPr>
          <p:cNvSpPr/>
          <p:nvPr/>
        </p:nvSpPr>
        <p:spPr>
          <a:xfrm>
            <a:off x="6052750" y="3597805"/>
            <a:ext cx="2706890" cy="3069695"/>
          </a:xfrm>
          <a:prstGeom prst="rect">
            <a:avLst/>
          </a:prstGeom>
          <a:solidFill>
            <a:schemeClr val="bg1"/>
          </a:solidFill>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sz="1200" dirty="0">
              <a:solidFill>
                <a:schemeClr val="tx1"/>
              </a:solidFill>
            </a:endParaRPr>
          </a:p>
        </p:txBody>
      </p:sp>
      <p:sp>
        <p:nvSpPr>
          <p:cNvPr id="10" name="Elipse 9">
            <a:extLst>
              <a:ext uri="{FF2B5EF4-FFF2-40B4-BE49-F238E27FC236}">
                <a16:creationId xmlns:a16="http://schemas.microsoft.com/office/drawing/2014/main" id="{B7977976-8368-324D-823B-A04F7A16E017}"/>
              </a:ext>
            </a:extLst>
          </p:cNvPr>
          <p:cNvSpPr/>
          <p:nvPr/>
        </p:nvSpPr>
        <p:spPr>
          <a:xfrm>
            <a:off x="4380522" y="3722442"/>
            <a:ext cx="610578" cy="5964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cxnSp>
        <p:nvCxnSpPr>
          <p:cNvPr id="22" name="Conector recto de flecha 21">
            <a:extLst>
              <a:ext uri="{FF2B5EF4-FFF2-40B4-BE49-F238E27FC236}">
                <a16:creationId xmlns:a16="http://schemas.microsoft.com/office/drawing/2014/main" id="{90BE4501-BB18-F24F-981A-A31E52430BD5}"/>
              </a:ext>
            </a:extLst>
          </p:cNvPr>
          <p:cNvCxnSpPr>
            <a:cxnSpLocks/>
            <a:endCxn id="10" idx="7"/>
          </p:cNvCxnSpPr>
          <p:nvPr/>
        </p:nvCxnSpPr>
        <p:spPr>
          <a:xfrm flipH="1">
            <a:off x="4901683" y="3597602"/>
            <a:ext cx="1157378" cy="2121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ectángulo 28">
            <a:extLst>
              <a:ext uri="{FF2B5EF4-FFF2-40B4-BE49-F238E27FC236}">
                <a16:creationId xmlns:a16="http://schemas.microsoft.com/office/drawing/2014/main" id="{B6C690DD-86F0-104E-9426-5590EFA8A570}"/>
              </a:ext>
            </a:extLst>
          </p:cNvPr>
          <p:cNvSpPr/>
          <p:nvPr/>
        </p:nvSpPr>
        <p:spPr>
          <a:xfrm>
            <a:off x="6049930" y="404575"/>
            <a:ext cx="2706891" cy="290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cxnSp>
        <p:nvCxnSpPr>
          <p:cNvPr id="31" name="Conector recto de flecha 30">
            <a:extLst>
              <a:ext uri="{FF2B5EF4-FFF2-40B4-BE49-F238E27FC236}">
                <a16:creationId xmlns:a16="http://schemas.microsoft.com/office/drawing/2014/main" id="{65C284C5-4A66-1749-B20B-7A60F31D4644}"/>
              </a:ext>
            </a:extLst>
          </p:cNvPr>
          <p:cNvCxnSpPr>
            <a:cxnSpLocks/>
            <a:endCxn id="32" idx="7"/>
          </p:cNvCxnSpPr>
          <p:nvPr/>
        </p:nvCxnSpPr>
        <p:spPr>
          <a:xfrm flipH="1">
            <a:off x="4668210" y="1666007"/>
            <a:ext cx="1374382" cy="16447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Elipse 31">
            <a:extLst>
              <a:ext uri="{FF2B5EF4-FFF2-40B4-BE49-F238E27FC236}">
                <a16:creationId xmlns:a16="http://schemas.microsoft.com/office/drawing/2014/main" id="{21405D12-2809-484A-8BA3-3A69FDE866E4}"/>
              </a:ext>
            </a:extLst>
          </p:cNvPr>
          <p:cNvSpPr/>
          <p:nvPr/>
        </p:nvSpPr>
        <p:spPr>
          <a:xfrm>
            <a:off x="4254500" y="3244440"/>
            <a:ext cx="484692" cy="45300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36" name="Imagen 35">
            <a:extLst>
              <a:ext uri="{FF2B5EF4-FFF2-40B4-BE49-F238E27FC236}">
                <a16:creationId xmlns:a16="http://schemas.microsoft.com/office/drawing/2014/main" id="{BE961B1F-D624-B544-B179-56B1EF094ED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0" b="89619" l="0" r="99154">
                        <a14:backgroundMark x1="53597" y1="43945" x2="53597" y2="43945"/>
                        <a14:backgroundMark x1="56841" y1="47232" x2="56841" y2="47232"/>
                        <a14:backgroundMark x1="52327" y1="41349" x2="52327" y2="41349"/>
                        <a14:backgroundMark x1="56559" y1="44810" x2="56559" y2="44810"/>
                        <a14:backgroundMark x1="56559" y1="44810" x2="51904" y2="39965"/>
                      </a14:backgroundRemoval>
                    </a14:imgEffect>
                  </a14:imgLayer>
                </a14:imgProps>
              </a:ext>
              <a:ext uri="{28A0092B-C50C-407E-A947-70E740481C1C}">
                <a14:useLocalDpi xmlns:a14="http://schemas.microsoft.com/office/drawing/2010/main"/>
              </a:ext>
            </a:extLst>
          </a:blip>
          <a:stretch>
            <a:fillRect/>
          </a:stretch>
        </p:blipFill>
        <p:spPr>
          <a:xfrm rot="3351730">
            <a:off x="7580395" y="5303410"/>
            <a:ext cx="1373553" cy="1119766"/>
          </a:xfrm>
          <a:prstGeom prst="rect">
            <a:avLst/>
          </a:prstGeom>
        </p:spPr>
      </p:pic>
      <p:pic>
        <p:nvPicPr>
          <p:cNvPr id="37" name="Imagen 36">
            <a:extLst>
              <a:ext uri="{FF2B5EF4-FFF2-40B4-BE49-F238E27FC236}">
                <a16:creationId xmlns:a16="http://schemas.microsoft.com/office/drawing/2014/main" id="{9A42E22B-FBFD-1B47-BC3E-E344377A5260}"/>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2979" b="94691" l="9931" r="89954">
                        <a14:foregroundMark x1="15589" y1="90087" x2="15589" y2="90087"/>
                        <a14:foregroundMark x1="30947" y1="92254" x2="30947" y2="92254"/>
                        <a14:foregroundMark x1="57044" y1="91928" x2="57044" y2="91928"/>
                        <a14:foregroundMark x1="43995" y1="93337" x2="43995" y2="93337"/>
                        <a14:foregroundMark x1="48614" y1="92633" x2="48614" y2="92633"/>
                        <a14:foregroundMark x1="63972" y1="93012" x2="63972" y2="93012"/>
                      </a14:backgroundRemoval>
                    </a14:imgEffect>
                  </a14:imgLayer>
                </a14:imgProps>
              </a:ext>
              <a:ext uri="{28A0092B-C50C-407E-A947-70E740481C1C}">
                <a14:useLocalDpi xmlns:a14="http://schemas.microsoft.com/office/drawing/2010/main"/>
              </a:ext>
            </a:extLst>
          </a:blip>
          <a:srcRect/>
          <a:stretch/>
        </p:blipFill>
        <p:spPr>
          <a:xfrm>
            <a:off x="7945612" y="3597805"/>
            <a:ext cx="688838" cy="1467575"/>
          </a:xfrm>
          <a:prstGeom prst="rect">
            <a:avLst/>
          </a:prstGeom>
        </p:spPr>
      </p:pic>
      <p:pic>
        <p:nvPicPr>
          <p:cNvPr id="38" name="Imagen 37">
            <a:extLst>
              <a:ext uri="{FF2B5EF4-FFF2-40B4-BE49-F238E27FC236}">
                <a16:creationId xmlns:a16="http://schemas.microsoft.com/office/drawing/2014/main" id="{F5626CC7-6B2C-AD46-9B5E-452F2EA8DE30}"/>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0" b="96828" l="13861" r="97772"/>
                    </a14:imgEffect>
                  </a14:imgLayer>
                </a14:imgProps>
              </a:ext>
              <a:ext uri="{28A0092B-C50C-407E-A947-70E740481C1C}">
                <a14:useLocalDpi xmlns:a14="http://schemas.microsoft.com/office/drawing/2010/main"/>
              </a:ext>
            </a:extLst>
          </a:blip>
          <a:srcRect/>
          <a:stretch/>
        </p:blipFill>
        <p:spPr>
          <a:xfrm>
            <a:off x="6910976" y="3735142"/>
            <a:ext cx="674623" cy="1211546"/>
          </a:xfrm>
          <a:prstGeom prst="rect">
            <a:avLst/>
          </a:prstGeom>
        </p:spPr>
      </p:pic>
      <p:pic>
        <p:nvPicPr>
          <p:cNvPr id="39" name="Imagen 38">
            <a:extLst>
              <a:ext uri="{FF2B5EF4-FFF2-40B4-BE49-F238E27FC236}">
                <a16:creationId xmlns:a16="http://schemas.microsoft.com/office/drawing/2014/main" id="{6B68CDE2-F70E-1643-9A79-40E183A2FE0A}"/>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backgroundRemoval t="3292" b="92476" l="16617" r="98516">
                        <a14:foregroundMark x1="28190" y1="88088" x2="28190" y2="88088"/>
                        <a14:foregroundMark x1="57864" y1="90282" x2="57864" y2="90282"/>
                        <a14:foregroundMark x1="35015" y1="89185" x2="35015" y2="89185"/>
                        <a14:foregroundMark x1="45697" y1="90282" x2="45697" y2="90282"/>
                        <a14:foregroundMark x1="37389" y1="88871" x2="37389" y2="88871"/>
                        <a14:foregroundMark x1="49258" y1="89655" x2="49258" y2="89655"/>
                        <a14:foregroundMark x1="61424" y1="89969" x2="61424" y2="89969"/>
                      </a14:backgroundRemoval>
                    </a14:imgEffect>
                  </a14:imgLayer>
                </a14:imgProps>
              </a:ext>
              <a:ext uri="{28A0092B-C50C-407E-A947-70E740481C1C}">
                <a14:useLocalDpi xmlns:a14="http://schemas.microsoft.com/office/drawing/2010/main"/>
              </a:ext>
            </a:extLst>
          </a:blip>
          <a:srcRect/>
          <a:stretch/>
        </p:blipFill>
        <p:spPr>
          <a:xfrm rot="21181567">
            <a:off x="6235952" y="3666076"/>
            <a:ext cx="703035" cy="1331034"/>
          </a:xfrm>
          <a:prstGeom prst="rect">
            <a:avLst/>
          </a:prstGeom>
        </p:spPr>
      </p:pic>
      <p:pic>
        <p:nvPicPr>
          <p:cNvPr id="40" name="Imagen 39">
            <a:extLst>
              <a:ext uri="{FF2B5EF4-FFF2-40B4-BE49-F238E27FC236}">
                <a16:creationId xmlns:a16="http://schemas.microsoft.com/office/drawing/2014/main" id="{2ADFD5D2-37A7-5347-A88F-2783B88F2321}"/>
              </a:ext>
            </a:extLst>
          </p:cNvPr>
          <p:cNvPicPr>
            <a:picLocks noChangeAspect="1"/>
          </p:cNvPicPr>
          <p:nvPr/>
        </p:nvPicPr>
        <p:blipFill rotWithShape="1">
          <a:blip r:embed="rId12" cstate="email">
            <a:extLst>
              <a:ext uri="{BEBA8EAE-BF5A-486C-A8C5-ECC9F3942E4B}">
                <a14:imgProps xmlns:a14="http://schemas.microsoft.com/office/drawing/2010/main">
                  <a14:imgLayer r:embed="rId13">
                    <a14:imgEffect>
                      <a14:backgroundRemoval t="1708" b="89907" l="9846" r="89538"/>
                    </a14:imgEffect>
                  </a14:imgLayer>
                </a14:imgProps>
              </a:ext>
              <a:ext uri="{28A0092B-C50C-407E-A947-70E740481C1C}">
                <a14:useLocalDpi xmlns:a14="http://schemas.microsoft.com/office/drawing/2010/main"/>
              </a:ext>
            </a:extLst>
          </a:blip>
          <a:srcRect/>
          <a:stretch/>
        </p:blipFill>
        <p:spPr>
          <a:xfrm>
            <a:off x="6161299" y="5085042"/>
            <a:ext cx="813647" cy="1611599"/>
          </a:xfrm>
          <a:prstGeom prst="rect">
            <a:avLst/>
          </a:prstGeom>
        </p:spPr>
      </p:pic>
      <p:pic>
        <p:nvPicPr>
          <p:cNvPr id="41" name="Imagen 40">
            <a:extLst>
              <a:ext uri="{FF2B5EF4-FFF2-40B4-BE49-F238E27FC236}">
                <a16:creationId xmlns:a16="http://schemas.microsoft.com/office/drawing/2014/main" id="{16435886-2597-0445-9A4F-09C0210A2F5F}"/>
              </a:ext>
            </a:extLst>
          </p:cNvPr>
          <p:cNvPicPr>
            <a:picLocks noChangeAspect="1"/>
          </p:cNvPicPr>
          <p:nvPr/>
        </p:nvPicPr>
        <p:blipFill rotWithShape="1">
          <a:blip r:embed="rId14" cstate="email">
            <a:extLst>
              <a:ext uri="{BEBA8EAE-BF5A-486C-A8C5-ECC9F3942E4B}">
                <a14:imgProps xmlns:a14="http://schemas.microsoft.com/office/drawing/2010/main">
                  <a14:imgLayer r:embed="rId15">
                    <a14:imgEffect>
                      <a14:backgroundRemoval t="525" b="99344" l="9777" r="89665"/>
                    </a14:imgEffect>
                  </a14:imgLayer>
                </a14:imgProps>
              </a:ext>
              <a:ext uri="{28A0092B-C50C-407E-A947-70E740481C1C}">
                <a14:useLocalDpi xmlns:a14="http://schemas.microsoft.com/office/drawing/2010/main"/>
              </a:ext>
            </a:extLst>
          </a:blip>
          <a:srcRect/>
          <a:stretch/>
        </p:blipFill>
        <p:spPr>
          <a:xfrm rot="21354256">
            <a:off x="6801542" y="4982255"/>
            <a:ext cx="774383" cy="1649675"/>
          </a:xfrm>
          <a:prstGeom prst="rect">
            <a:avLst/>
          </a:prstGeom>
        </p:spPr>
      </p:pic>
      <p:pic>
        <p:nvPicPr>
          <p:cNvPr id="44" name="Imagen 43">
            <a:extLst>
              <a:ext uri="{FF2B5EF4-FFF2-40B4-BE49-F238E27FC236}">
                <a16:creationId xmlns:a16="http://schemas.microsoft.com/office/drawing/2014/main" id="{61D56B97-F41E-5F48-A545-9A926915EFA7}"/>
              </a:ext>
            </a:extLst>
          </p:cNvPr>
          <p:cNvPicPr>
            <a:picLocks noChangeAspect="1"/>
          </p:cNvPicPr>
          <p:nvPr/>
        </p:nvPicPr>
        <p:blipFill rotWithShape="1">
          <a:blip r:embed="rId16" cstate="email">
            <a:extLst>
              <a:ext uri="{BEBA8EAE-BF5A-486C-A8C5-ECC9F3942E4B}">
                <a14:imgProps xmlns:a14="http://schemas.microsoft.com/office/drawing/2010/main">
                  <a14:imgLayer r:embed="rId17">
                    <a14:imgEffect>
                      <a14:backgroundRemoval t="155" b="100000" l="9117" r="89965">
                        <a14:foregroundMark x1="60565" y1="88711" x2="60565" y2="88711"/>
                        <a14:foregroundMark x1="42544" y1="90782" x2="42544" y2="90782"/>
                        <a14:foregroundMark x1="27208" y1="86691" x2="27208" y2="86691"/>
                        <a14:foregroundMark x1="68905" y1="78560" x2="68905" y2="78560"/>
                        <a14:foregroundMark x1="71661" y1="71414" x2="68905" y2="73485"/>
                        <a14:foregroundMark x1="34205" y1="21595" x2="34205" y2="21595"/>
                      </a14:backgroundRemoval>
                    </a14:imgEffect>
                  </a14:imgLayer>
                </a14:imgProps>
              </a:ext>
              <a:ext uri="{28A0092B-C50C-407E-A947-70E740481C1C}">
                <a14:useLocalDpi xmlns:a14="http://schemas.microsoft.com/office/drawing/2010/main"/>
              </a:ext>
            </a:extLst>
          </a:blip>
          <a:srcRect/>
          <a:stretch/>
        </p:blipFill>
        <p:spPr>
          <a:xfrm>
            <a:off x="6814210" y="458102"/>
            <a:ext cx="974947" cy="1330432"/>
          </a:xfrm>
          <a:prstGeom prst="rect">
            <a:avLst/>
          </a:prstGeom>
        </p:spPr>
      </p:pic>
      <p:pic>
        <p:nvPicPr>
          <p:cNvPr id="45" name="Imagen 44">
            <a:extLst>
              <a:ext uri="{FF2B5EF4-FFF2-40B4-BE49-F238E27FC236}">
                <a16:creationId xmlns:a16="http://schemas.microsoft.com/office/drawing/2014/main" id="{50A923B6-CBE7-0846-9A58-D61DA2279C4C}"/>
              </a:ext>
            </a:extLst>
          </p:cNvPr>
          <p:cNvPicPr>
            <a:picLocks noChangeAspect="1"/>
          </p:cNvPicPr>
          <p:nvPr/>
        </p:nvPicPr>
        <p:blipFill rotWithShape="1">
          <a:blip r:embed="rId18" cstate="email">
            <a:extLst>
              <a:ext uri="{BEBA8EAE-BF5A-486C-A8C5-ECC9F3942E4B}">
                <a14:imgProps xmlns:a14="http://schemas.microsoft.com/office/drawing/2010/main">
                  <a14:imgLayer r:embed="rId19">
                    <a14:imgEffect>
                      <a14:backgroundRemoval t="0" b="100000" l="9485" r="96748"/>
                    </a14:imgEffect>
                  </a14:imgLayer>
                </a14:imgProps>
              </a:ext>
              <a:ext uri="{28A0092B-C50C-407E-A947-70E740481C1C}">
                <a14:useLocalDpi xmlns:a14="http://schemas.microsoft.com/office/drawing/2010/main"/>
              </a:ext>
            </a:extLst>
          </a:blip>
          <a:srcRect/>
          <a:stretch/>
        </p:blipFill>
        <p:spPr>
          <a:xfrm>
            <a:off x="7784935" y="458102"/>
            <a:ext cx="743055" cy="1292448"/>
          </a:xfrm>
          <a:prstGeom prst="rect">
            <a:avLst/>
          </a:prstGeom>
        </p:spPr>
      </p:pic>
      <p:pic>
        <p:nvPicPr>
          <p:cNvPr id="46" name="Imagen 45">
            <a:extLst>
              <a:ext uri="{FF2B5EF4-FFF2-40B4-BE49-F238E27FC236}">
                <a16:creationId xmlns:a16="http://schemas.microsoft.com/office/drawing/2014/main" id="{E79F94DB-B0E0-7D43-A999-E290FF46DB97}"/>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6265868" y="1797608"/>
            <a:ext cx="2302826" cy="1313667"/>
          </a:xfrm>
          <a:prstGeom prst="rect">
            <a:avLst/>
          </a:prstGeom>
        </p:spPr>
      </p:pic>
      <p:sp>
        <p:nvSpPr>
          <p:cNvPr id="47" name="CuadroTexto 46">
            <a:extLst>
              <a:ext uri="{FF2B5EF4-FFF2-40B4-BE49-F238E27FC236}">
                <a16:creationId xmlns:a16="http://schemas.microsoft.com/office/drawing/2014/main" id="{520B8317-F00A-8047-9D8B-0C4D5EB90FAA}"/>
              </a:ext>
            </a:extLst>
          </p:cNvPr>
          <p:cNvSpPr txBox="1"/>
          <p:nvPr/>
        </p:nvSpPr>
        <p:spPr>
          <a:xfrm>
            <a:off x="6634113" y="3389474"/>
            <a:ext cx="696024" cy="276999"/>
          </a:xfrm>
          <a:prstGeom prst="rect">
            <a:avLst/>
          </a:prstGeom>
          <a:solidFill>
            <a:schemeClr val="bg1"/>
          </a:solidFill>
          <a:effectLst>
            <a:outerShdw blurRad="50800" dist="50800" dir="5400000" algn="ctr" rotWithShape="0">
              <a:srgbClr val="000000">
                <a:alpha val="90000"/>
              </a:srgbClr>
            </a:outerShdw>
          </a:effectLst>
        </p:spPr>
        <p:txBody>
          <a:bodyPr wrap="none" rtlCol="0">
            <a:spAutoFit/>
          </a:bodyPr>
          <a:lstStyle/>
          <a:p>
            <a:r>
              <a:rPr lang="es-PA" sz="1200" dirty="0"/>
              <a:t>Láminas</a:t>
            </a:r>
          </a:p>
        </p:txBody>
      </p:sp>
      <p:sp>
        <p:nvSpPr>
          <p:cNvPr id="48" name="CuadroTexto 47">
            <a:extLst>
              <a:ext uri="{FF2B5EF4-FFF2-40B4-BE49-F238E27FC236}">
                <a16:creationId xmlns:a16="http://schemas.microsoft.com/office/drawing/2014/main" id="{4BFD51CF-417D-8244-948A-8F62103DCF31}"/>
              </a:ext>
            </a:extLst>
          </p:cNvPr>
          <p:cNvSpPr txBox="1"/>
          <p:nvPr/>
        </p:nvSpPr>
        <p:spPr>
          <a:xfrm>
            <a:off x="8477058" y="3544685"/>
            <a:ext cx="600677" cy="276999"/>
          </a:xfrm>
          <a:prstGeom prst="rect">
            <a:avLst/>
          </a:prstGeom>
          <a:solidFill>
            <a:schemeClr val="bg1"/>
          </a:solidFill>
          <a:effectLst>
            <a:outerShdw blurRad="50800" dist="50800" dir="5400000" algn="ctr" rotWithShape="0">
              <a:srgbClr val="000000">
                <a:alpha val="85000"/>
              </a:srgbClr>
            </a:outerShdw>
          </a:effectLst>
        </p:spPr>
        <p:txBody>
          <a:bodyPr wrap="none" rtlCol="0">
            <a:spAutoFit/>
          </a:bodyPr>
          <a:lstStyle/>
          <a:p>
            <a:r>
              <a:rPr lang="es-PA" sz="1200" dirty="0"/>
              <a:t>Azuela</a:t>
            </a:r>
          </a:p>
        </p:txBody>
      </p:sp>
      <p:sp>
        <p:nvSpPr>
          <p:cNvPr id="50" name="CuadroTexto 49">
            <a:extLst>
              <a:ext uri="{FF2B5EF4-FFF2-40B4-BE49-F238E27FC236}">
                <a16:creationId xmlns:a16="http://schemas.microsoft.com/office/drawing/2014/main" id="{BAB3BCCE-3AA1-FA48-A867-A87E6AA6B982}"/>
              </a:ext>
            </a:extLst>
          </p:cNvPr>
          <p:cNvSpPr txBox="1"/>
          <p:nvPr/>
        </p:nvSpPr>
        <p:spPr>
          <a:xfrm>
            <a:off x="7374371" y="4966096"/>
            <a:ext cx="635110" cy="276999"/>
          </a:xfrm>
          <a:prstGeom prst="rect">
            <a:avLst/>
          </a:prstGeom>
          <a:solidFill>
            <a:schemeClr val="bg1"/>
          </a:solidFill>
          <a:effectLst>
            <a:outerShdw blurRad="50800" dist="50800" dir="5400000" algn="ctr" rotWithShape="0">
              <a:srgbClr val="000000">
                <a:alpha val="89000"/>
              </a:srgbClr>
            </a:outerShdw>
          </a:effectLst>
        </p:spPr>
        <p:txBody>
          <a:bodyPr wrap="none" rtlCol="0">
            <a:spAutoFit/>
          </a:bodyPr>
          <a:lstStyle/>
          <a:p>
            <a:r>
              <a:rPr lang="es-PA" sz="1200" dirty="0"/>
              <a:t>Hachas</a:t>
            </a:r>
          </a:p>
        </p:txBody>
      </p:sp>
      <p:sp>
        <p:nvSpPr>
          <p:cNvPr id="51" name="CuadroTexto 50">
            <a:extLst>
              <a:ext uri="{FF2B5EF4-FFF2-40B4-BE49-F238E27FC236}">
                <a16:creationId xmlns:a16="http://schemas.microsoft.com/office/drawing/2014/main" id="{27BCE18C-3900-D245-9881-BB7C9AAAEF68}"/>
              </a:ext>
            </a:extLst>
          </p:cNvPr>
          <p:cNvSpPr txBox="1"/>
          <p:nvPr/>
        </p:nvSpPr>
        <p:spPr>
          <a:xfrm>
            <a:off x="8473658" y="4966096"/>
            <a:ext cx="559769" cy="276999"/>
          </a:xfrm>
          <a:prstGeom prst="rect">
            <a:avLst/>
          </a:prstGeom>
          <a:solidFill>
            <a:schemeClr val="bg1"/>
          </a:solidFill>
          <a:effectLst>
            <a:outerShdw blurRad="50800" dist="50800" dir="5400000" algn="ctr" rotWithShape="0">
              <a:srgbClr val="000000">
                <a:alpha val="89000"/>
              </a:srgbClr>
            </a:outerShdw>
          </a:effectLst>
        </p:spPr>
        <p:txBody>
          <a:bodyPr wrap="none" rtlCol="0">
            <a:spAutoFit/>
          </a:bodyPr>
          <a:lstStyle/>
          <a:p>
            <a:r>
              <a:rPr lang="es-PA" sz="1200" dirty="0"/>
              <a:t>Cincel</a:t>
            </a:r>
          </a:p>
        </p:txBody>
      </p:sp>
      <p:sp>
        <p:nvSpPr>
          <p:cNvPr id="52" name="CuadroTexto 51">
            <a:extLst>
              <a:ext uri="{FF2B5EF4-FFF2-40B4-BE49-F238E27FC236}">
                <a16:creationId xmlns:a16="http://schemas.microsoft.com/office/drawing/2014/main" id="{9A1F6E8F-B09E-654E-A976-61E60F16432E}"/>
              </a:ext>
            </a:extLst>
          </p:cNvPr>
          <p:cNvSpPr txBox="1"/>
          <p:nvPr/>
        </p:nvSpPr>
        <p:spPr>
          <a:xfrm>
            <a:off x="6753215" y="151506"/>
            <a:ext cx="635110" cy="276999"/>
          </a:xfrm>
          <a:prstGeom prst="rect">
            <a:avLst/>
          </a:prstGeom>
          <a:solidFill>
            <a:schemeClr val="bg1"/>
          </a:solidFill>
          <a:effectLst>
            <a:outerShdw blurRad="50800" dist="50800" dir="5400000" algn="ctr" rotWithShape="0">
              <a:srgbClr val="000000">
                <a:alpha val="89000"/>
              </a:srgbClr>
            </a:outerShdw>
          </a:effectLst>
        </p:spPr>
        <p:txBody>
          <a:bodyPr wrap="none" rtlCol="0">
            <a:spAutoFit/>
          </a:bodyPr>
          <a:lstStyle/>
          <a:p>
            <a:r>
              <a:rPr lang="es-PA" sz="1200" dirty="0"/>
              <a:t>Hachas</a:t>
            </a:r>
          </a:p>
        </p:txBody>
      </p:sp>
      <p:sp>
        <p:nvSpPr>
          <p:cNvPr id="53" name="CuadroTexto 52">
            <a:extLst>
              <a:ext uri="{FF2B5EF4-FFF2-40B4-BE49-F238E27FC236}">
                <a16:creationId xmlns:a16="http://schemas.microsoft.com/office/drawing/2014/main" id="{048C2A8A-4002-C34D-A94C-38B7875F1DBC}"/>
              </a:ext>
            </a:extLst>
          </p:cNvPr>
          <p:cNvSpPr txBox="1"/>
          <p:nvPr/>
        </p:nvSpPr>
        <p:spPr>
          <a:xfrm>
            <a:off x="8323923" y="258796"/>
            <a:ext cx="600677" cy="276999"/>
          </a:xfrm>
          <a:prstGeom prst="rect">
            <a:avLst/>
          </a:prstGeom>
          <a:solidFill>
            <a:schemeClr val="bg1"/>
          </a:solidFill>
          <a:effectLst>
            <a:outerShdw blurRad="50800" dist="50800" dir="5400000" algn="ctr" rotWithShape="0">
              <a:srgbClr val="000000">
                <a:alpha val="85000"/>
              </a:srgbClr>
            </a:outerShdw>
          </a:effectLst>
        </p:spPr>
        <p:txBody>
          <a:bodyPr wrap="none" rtlCol="0">
            <a:spAutoFit/>
          </a:bodyPr>
          <a:lstStyle/>
          <a:p>
            <a:r>
              <a:rPr lang="es-PA" sz="1200" dirty="0"/>
              <a:t>Azuela</a:t>
            </a:r>
          </a:p>
        </p:txBody>
      </p:sp>
      <p:sp>
        <p:nvSpPr>
          <p:cNvPr id="54" name="CuadroTexto 53">
            <a:extLst>
              <a:ext uri="{FF2B5EF4-FFF2-40B4-BE49-F238E27FC236}">
                <a16:creationId xmlns:a16="http://schemas.microsoft.com/office/drawing/2014/main" id="{57D04A35-DE58-4A49-9B8D-4AD293690820}"/>
              </a:ext>
            </a:extLst>
          </p:cNvPr>
          <p:cNvSpPr txBox="1"/>
          <p:nvPr/>
        </p:nvSpPr>
        <p:spPr>
          <a:xfrm>
            <a:off x="8082432" y="1727913"/>
            <a:ext cx="766107" cy="276999"/>
          </a:xfrm>
          <a:prstGeom prst="rect">
            <a:avLst/>
          </a:prstGeom>
          <a:solidFill>
            <a:schemeClr val="bg1"/>
          </a:solidFill>
          <a:effectLst>
            <a:outerShdw blurRad="50800" dist="50800" dir="5400000" algn="ctr" rotWithShape="0">
              <a:srgbClr val="000000">
                <a:alpha val="85000"/>
              </a:srgbClr>
            </a:outerShdw>
          </a:effectLst>
        </p:spPr>
        <p:txBody>
          <a:bodyPr wrap="none" rtlCol="0">
            <a:spAutoFit/>
          </a:bodyPr>
          <a:lstStyle/>
          <a:p>
            <a:r>
              <a:rPr lang="es-PA" sz="1200" dirty="0"/>
              <a:t>Pulidores</a:t>
            </a:r>
          </a:p>
        </p:txBody>
      </p:sp>
      <p:pic>
        <p:nvPicPr>
          <p:cNvPr id="56" name="Imagen 55">
            <a:extLst>
              <a:ext uri="{FF2B5EF4-FFF2-40B4-BE49-F238E27FC236}">
                <a16:creationId xmlns:a16="http://schemas.microsoft.com/office/drawing/2014/main" id="{5C01EC83-3A31-FC46-BC8F-EDD5B7F4A42C}"/>
              </a:ext>
            </a:extLst>
          </p:cNvPr>
          <p:cNvPicPr>
            <a:picLocks noChangeAspect="1"/>
          </p:cNvPicPr>
          <p:nvPr/>
        </p:nvPicPr>
        <p:blipFill rotWithShape="1">
          <a:blip r:embed="rId21" cstate="email">
            <a:extLst>
              <a:ext uri="{BEBA8EAE-BF5A-486C-A8C5-ECC9F3942E4B}">
                <a14:imgProps xmlns:a14="http://schemas.microsoft.com/office/drawing/2010/main">
                  <a14:imgLayer r:embed="rId22">
                    <a14:imgEffect>
                      <a14:backgroundRemoval t="1673" b="71805" l="9982" r="89834">
                        <a14:foregroundMark x1="52311" y1="67191" x2="52311" y2="67191"/>
                        <a14:foregroundMark x1="44732" y1="68661" x2="44732" y2="68661"/>
                        <a14:foregroundMark x1="26617" y1="60852" x2="26617" y2="60852"/>
                        <a14:foregroundMark x1="33641" y1="64757" x2="33641" y2="64757"/>
                      </a14:backgroundRemoval>
                    </a14:imgEffect>
                  </a14:imgLayer>
                </a14:imgProps>
              </a:ext>
              <a:ext uri="{28A0092B-C50C-407E-A947-70E740481C1C}">
                <a14:useLocalDpi xmlns:a14="http://schemas.microsoft.com/office/drawing/2010/main"/>
              </a:ext>
            </a:extLst>
          </a:blip>
          <a:srcRect b="-2809"/>
          <a:stretch/>
        </p:blipFill>
        <p:spPr>
          <a:xfrm>
            <a:off x="6049266" y="407798"/>
            <a:ext cx="1023684" cy="1918114"/>
          </a:xfrm>
          <a:prstGeom prst="rect">
            <a:avLst/>
          </a:prstGeom>
        </p:spPr>
      </p:pic>
      <p:sp>
        <p:nvSpPr>
          <p:cNvPr id="57" name="Rectángulo 56">
            <a:extLst>
              <a:ext uri="{FF2B5EF4-FFF2-40B4-BE49-F238E27FC236}">
                <a16:creationId xmlns:a16="http://schemas.microsoft.com/office/drawing/2014/main" id="{88D11A0D-CDF2-1243-8511-1A31825AEFAB}"/>
              </a:ext>
            </a:extLst>
          </p:cNvPr>
          <p:cNvSpPr/>
          <p:nvPr/>
        </p:nvSpPr>
        <p:spPr>
          <a:xfrm>
            <a:off x="-2014331" y="6035462"/>
            <a:ext cx="3922643" cy="391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43" name="CuadroTexto 42">
            <a:extLst>
              <a:ext uri="{FF2B5EF4-FFF2-40B4-BE49-F238E27FC236}">
                <a16:creationId xmlns:a16="http://schemas.microsoft.com/office/drawing/2014/main" id="{A233D251-F8AA-D141-A47A-BFB5C2EF8425}"/>
              </a:ext>
            </a:extLst>
          </p:cNvPr>
          <p:cNvSpPr txBox="1"/>
          <p:nvPr/>
        </p:nvSpPr>
        <p:spPr>
          <a:xfrm>
            <a:off x="-449279" y="762036"/>
            <a:ext cx="2014258" cy="523220"/>
          </a:xfrm>
          <a:prstGeom prst="rect">
            <a:avLst/>
          </a:prstGeom>
          <a:noFill/>
        </p:spPr>
        <p:txBody>
          <a:bodyPr wrap="square" rtlCol="0">
            <a:spAutoFit/>
          </a:bodyPr>
          <a:lstStyle/>
          <a:p>
            <a:pPr algn="ctr"/>
            <a:r>
              <a:rPr lang="es-PA" sz="2800" dirty="0"/>
              <a:t>T1</a:t>
            </a:r>
          </a:p>
        </p:txBody>
      </p:sp>
      <p:pic>
        <p:nvPicPr>
          <p:cNvPr id="8" name="Imagen 7" descr="Un dibujo de una persona&#10;&#10;Descripción generada automáticamente con confianza baja">
            <a:extLst>
              <a:ext uri="{FF2B5EF4-FFF2-40B4-BE49-F238E27FC236}">
                <a16:creationId xmlns:a16="http://schemas.microsoft.com/office/drawing/2014/main" id="{1EB50291-A75D-E046-BE91-F174EF456674}"/>
              </a:ext>
            </a:extLst>
          </p:cNvPr>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3171134" y="1225087"/>
            <a:ext cx="494398" cy="440920"/>
          </a:xfrm>
          <a:prstGeom prst="rect">
            <a:avLst/>
          </a:prstGeom>
        </p:spPr>
      </p:pic>
      <p:sp>
        <p:nvSpPr>
          <p:cNvPr id="49" name="Rectángulo 48">
            <a:extLst>
              <a:ext uri="{FF2B5EF4-FFF2-40B4-BE49-F238E27FC236}">
                <a16:creationId xmlns:a16="http://schemas.microsoft.com/office/drawing/2014/main" id="{86AC5705-D629-9142-9AD2-774770159EA2}"/>
              </a:ext>
            </a:extLst>
          </p:cNvPr>
          <p:cNvSpPr/>
          <p:nvPr/>
        </p:nvSpPr>
        <p:spPr>
          <a:xfrm flipV="1">
            <a:off x="3069345" y="2320034"/>
            <a:ext cx="138381" cy="164904"/>
          </a:xfrm>
          <a:prstGeom prst="rect">
            <a:avLst/>
          </a:prstGeom>
          <a:solidFill>
            <a:srgbClr val="676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55" name="CuadroTexto 54">
            <a:extLst>
              <a:ext uri="{FF2B5EF4-FFF2-40B4-BE49-F238E27FC236}">
                <a16:creationId xmlns:a16="http://schemas.microsoft.com/office/drawing/2014/main" id="{6E41315F-BA0A-E045-9CA6-FAAE3EA6ABAA}"/>
              </a:ext>
            </a:extLst>
          </p:cNvPr>
          <p:cNvSpPr txBox="1"/>
          <p:nvPr/>
        </p:nvSpPr>
        <p:spPr>
          <a:xfrm>
            <a:off x="3183458" y="1285256"/>
            <a:ext cx="357445" cy="230832"/>
          </a:xfrm>
          <a:prstGeom prst="rect">
            <a:avLst/>
          </a:prstGeom>
          <a:noFill/>
          <a:ln>
            <a:noFill/>
          </a:ln>
        </p:spPr>
        <p:txBody>
          <a:bodyPr wrap="square" rtlCol="0">
            <a:spAutoFit/>
          </a:bodyPr>
          <a:lstStyle/>
          <a:p>
            <a:pPr algn="ctr"/>
            <a:r>
              <a:rPr lang="es-PA" sz="900" dirty="0">
                <a:solidFill>
                  <a:schemeClr val="bg1"/>
                </a:solidFill>
              </a:rPr>
              <a:t>I7</a:t>
            </a:r>
          </a:p>
        </p:txBody>
      </p:sp>
      <p:pic>
        <p:nvPicPr>
          <p:cNvPr id="62" name="Imagen 61">
            <a:extLst>
              <a:ext uri="{FF2B5EF4-FFF2-40B4-BE49-F238E27FC236}">
                <a16:creationId xmlns:a16="http://schemas.microsoft.com/office/drawing/2014/main" id="{AC6E6423-3C22-D544-A216-BB228184436C}"/>
              </a:ext>
            </a:extLst>
          </p:cNvPr>
          <p:cNvPicPr>
            <a:picLocks noChangeAspect="1"/>
          </p:cNvPicPr>
          <p:nvPr/>
        </p:nvPicPr>
        <p:blipFill rotWithShape="1">
          <a:blip r:embed="rId24" cstate="screen">
            <a:extLst>
              <a:ext uri="{BEBA8EAE-BF5A-486C-A8C5-ECC9F3942E4B}">
                <a14:imgProps xmlns:a14="http://schemas.microsoft.com/office/drawing/2010/main">
                  <a14:imgLayer r:embed="rId25">
                    <a14:imgEffect>
                      <a14:backgroundRemoval t="4762" b="85714" l="7273" r="89091">
                        <a14:foregroundMark x1="10909" y1="19048" x2="10909" y2="19048"/>
                        <a14:foregroundMark x1="90909" y1="71429" x2="90909" y2="71429"/>
                        <a14:foregroundMark x1="67273" y1="57143" x2="67273" y2="57143"/>
                      </a14:backgroundRemoval>
                    </a14:imgEffect>
                  </a14:imgLayer>
                </a14:imgProps>
              </a:ext>
              <a:ext uri="{28A0092B-C50C-407E-A947-70E740481C1C}">
                <a14:useLocalDpi xmlns:a14="http://schemas.microsoft.com/office/drawing/2010/main"/>
              </a:ext>
            </a:extLst>
          </a:blip>
          <a:srcRect/>
          <a:stretch/>
        </p:blipFill>
        <p:spPr>
          <a:xfrm rot="3488660" flipV="1">
            <a:off x="3130575" y="2837080"/>
            <a:ext cx="556510" cy="223874"/>
          </a:xfrm>
          <a:prstGeom prst="rect">
            <a:avLst/>
          </a:prstGeom>
        </p:spPr>
      </p:pic>
      <p:sp>
        <p:nvSpPr>
          <p:cNvPr id="64" name="CuadroTexto 63">
            <a:extLst>
              <a:ext uri="{FF2B5EF4-FFF2-40B4-BE49-F238E27FC236}">
                <a16:creationId xmlns:a16="http://schemas.microsoft.com/office/drawing/2014/main" id="{529D06E0-70D8-CF42-BD96-4914C4D75095}"/>
              </a:ext>
            </a:extLst>
          </p:cNvPr>
          <p:cNvSpPr txBox="1"/>
          <p:nvPr/>
        </p:nvSpPr>
        <p:spPr>
          <a:xfrm>
            <a:off x="2959812" y="2270990"/>
            <a:ext cx="357445" cy="230832"/>
          </a:xfrm>
          <a:prstGeom prst="rect">
            <a:avLst/>
          </a:prstGeom>
          <a:noFill/>
          <a:ln>
            <a:noFill/>
          </a:ln>
        </p:spPr>
        <p:txBody>
          <a:bodyPr wrap="square" rtlCol="0">
            <a:spAutoFit/>
          </a:bodyPr>
          <a:lstStyle/>
          <a:p>
            <a:pPr algn="ctr"/>
            <a:r>
              <a:rPr lang="es-PA" sz="900" dirty="0">
                <a:solidFill>
                  <a:schemeClr val="bg1"/>
                </a:solidFill>
                <a:highlight>
                  <a:srgbClr val="676766"/>
                </a:highlight>
              </a:rPr>
              <a:t>I6</a:t>
            </a:r>
          </a:p>
        </p:txBody>
      </p:sp>
      <p:pic>
        <p:nvPicPr>
          <p:cNvPr id="67" name="Imagen 66">
            <a:extLst>
              <a:ext uri="{FF2B5EF4-FFF2-40B4-BE49-F238E27FC236}">
                <a16:creationId xmlns:a16="http://schemas.microsoft.com/office/drawing/2014/main" id="{E5D82DB2-F316-9644-AD20-DB5387C92223}"/>
              </a:ext>
            </a:extLst>
          </p:cNvPr>
          <p:cNvPicPr>
            <a:picLocks noChangeAspect="1"/>
          </p:cNvPicPr>
          <p:nvPr/>
        </p:nvPicPr>
        <p:blipFill rotWithShape="1">
          <a:blip r:embed="rId24" cstate="email">
            <a:extLst>
              <a:ext uri="{BEBA8EAE-BF5A-486C-A8C5-ECC9F3942E4B}">
                <a14:imgProps xmlns:a14="http://schemas.microsoft.com/office/drawing/2010/main">
                  <a14:imgLayer r:embed="rId26">
                    <a14:imgEffect>
                      <a14:backgroundRemoval t="4762" b="85714" l="7273" r="89091">
                        <a14:foregroundMark x1="10909" y1="19048" x2="10909" y2="19048"/>
                        <a14:foregroundMark x1="90909" y1="71429" x2="90909" y2="71429"/>
                        <a14:foregroundMark x1="67273" y1="57143" x2="67273" y2="57143"/>
                      </a14:backgroundRemoval>
                    </a14:imgEffect>
                  </a14:imgLayer>
                </a14:imgProps>
              </a:ext>
              <a:ext uri="{28A0092B-C50C-407E-A947-70E740481C1C}">
                <a14:useLocalDpi xmlns:a14="http://schemas.microsoft.com/office/drawing/2010/main"/>
              </a:ext>
            </a:extLst>
          </a:blip>
          <a:srcRect/>
          <a:stretch/>
        </p:blipFill>
        <p:spPr>
          <a:xfrm rot="1970850">
            <a:off x="3563761" y="1514870"/>
            <a:ext cx="493785" cy="184231"/>
          </a:xfrm>
          <a:prstGeom prst="rect">
            <a:avLst/>
          </a:prstGeom>
        </p:spPr>
      </p:pic>
      <p:pic>
        <p:nvPicPr>
          <p:cNvPr id="68" name="Imagen 67">
            <a:extLst>
              <a:ext uri="{FF2B5EF4-FFF2-40B4-BE49-F238E27FC236}">
                <a16:creationId xmlns:a16="http://schemas.microsoft.com/office/drawing/2014/main" id="{9B486448-B61B-5742-8F73-0806AB8534C6}"/>
              </a:ext>
            </a:extLst>
          </p:cNvPr>
          <p:cNvPicPr>
            <a:picLocks noChangeAspect="1"/>
          </p:cNvPicPr>
          <p:nvPr/>
        </p:nvPicPr>
        <p:blipFill rotWithShape="1">
          <a:blip r:embed="rId27" cstate="email">
            <a:extLst>
              <a:ext uri="{28A0092B-C50C-407E-A947-70E740481C1C}">
                <a14:useLocalDpi xmlns:a14="http://schemas.microsoft.com/office/drawing/2010/main"/>
              </a:ext>
            </a:extLst>
          </a:blip>
          <a:srcRect/>
          <a:stretch/>
        </p:blipFill>
        <p:spPr>
          <a:xfrm rot="3046705" flipV="1">
            <a:off x="2573598" y="3186000"/>
            <a:ext cx="109736" cy="111729"/>
          </a:xfrm>
          <a:prstGeom prst="rect">
            <a:avLst/>
          </a:prstGeom>
        </p:spPr>
      </p:pic>
      <p:cxnSp>
        <p:nvCxnSpPr>
          <p:cNvPr id="4" name="Conector recto de flecha 3">
            <a:extLst>
              <a:ext uri="{FF2B5EF4-FFF2-40B4-BE49-F238E27FC236}">
                <a16:creationId xmlns:a16="http://schemas.microsoft.com/office/drawing/2014/main" id="{903B99D7-F998-5E40-888D-33160DD42BE8}"/>
              </a:ext>
            </a:extLst>
          </p:cNvPr>
          <p:cNvCxnSpPr>
            <a:cxnSpLocks/>
          </p:cNvCxnSpPr>
          <p:nvPr/>
        </p:nvCxnSpPr>
        <p:spPr>
          <a:xfrm>
            <a:off x="3317257" y="874643"/>
            <a:ext cx="0" cy="35044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ector recto de flecha 57">
            <a:extLst>
              <a:ext uri="{FF2B5EF4-FFF2-40B4-BE49-F238E27FC236}">
                <a16:creationId xmlns:a16="http://schemas.microsoft.com/office/drawing/2014/main" id="{E88E42E1-F557-1845-84AC-0E2FB5FAFEFC}"/>
              </a:ext>
            </a:extLst>
          </p:cNvPr>
          <p:cNvCxnSpPr>
            <a:cxnSpLocks/>
          </p:cNvCxnSpPr>
          <p:nvPr/>
        </p:nvCxnSpPr>
        <p:spPr>
          <a:xfrm>
            <a:off x="3090124" y="1854174"/>
            <a:ext cx="0" cy="35044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584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9" grpId="0" animBg="1"/>
      <p:bldP spid="32" grpId="0" animBg="1"/>
      <p:bldP spid="47" grpId="0" animBg="1"/>
      <p:bldP spid="48" grpId="0" animBg="1"/>
      <p:bldP spid="50" grpId="0" animBg="1"/>
      <p:bldP spid="51" grpId="0" animBg="1"/>
      <p:bldP spid="52" grpId="0" animBg="1"/>
      <p:bldP spid="53" grpId="0" animBg="1"/>
      <p:bldP spid="5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E17ACE7-DA49-B646-B169-07411D457F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8851" y="247721"/>
            <a:ext cx="7785100" cy="6400800"/>
          </a:xfrm>
          <a:prstGeom prst="rect">
            <a:avLst/>
          </a:prstGeom>
        </p:spPr>
      </p:pic>
      <p:sp>
        <p:nvSpPr>
          <p:cNvPr id="9" name="Rectángulo 8">
            <a:extLst>
              <a:ext uri="{FF2B5EF4-FFF2-40B4-BE49-F238E27FC236}">
                <a16:creationId xmlns:a16="http://schemas.microsoft.com/office/drawing/2014/main" id="{C60EDED3-A366-D840-9A55-5900B9CFBD4B}"/>
              </a:ext>
            </a:extLst>
          </p:cNvPr>
          <p:cNvSpPr/>
          <p:nvPr/>
        </p:nvSpPr>
        <p:spPr>
          <a:xfrm rot="17880809">
            <a:off x="1490896" y="937848"/>
            <a:ext cx="3619500" cy="158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dirty="0"/>
              <a:t>I6</a:t>
            </a:r>
          </a:p>
        </p:txBody>
      </p:sp>
      <p:sp>
        <p:nvSpPr>
          <p:cNvPr id="10" name="Rectángulo 9">
            <a:extLst>
              <a:ext uri="{FF2B5EF4-FFF2-40B4-BE49-F238E27FC236}">
                <a16:creationId xmlns:a16="http://schemas.microsoft.com/office/drawing/2014/main" id="{C229DF22-B7F9-C74D-9C46-4F80BA2D9627}"/>
              </a:ext>
            </a:extLst>
          </p:cNvPr>
          <p:cNvSpPr/>
          <p:nvPr/>
        </p:nvSpPr>
        <p:spPr>
          <a:xfrm rot="1899604">
            <a:off x="2293730" y="4517928"/>
            <a:ext cx="4316782" cy="1569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6" name="Imagen 5">
            <a:extLst>
              <a:ext uri="{FF2B5EF4-FFF2-40B4-BE49-F238E27FC236}">
                <a16:creationId xmlns:a16="http://schemas.microsoft.com/office/drawing/2014/main" id="{88309CA9-2F01-C04B-AA18-A78484B147C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53725" y="1043966"/>
            <a:ext cx="795352" cy="763485"/>
          </a:xfrm>
          <a:prstGeom prst="rect">
            <a:avLst/>
          </a:prstGeom>
        </p:spPr>
      </p:pic>
      <p:pic>
        <p:nvPicPr>
          <p:cNvPr id="11" name="Imagen 10">
            <a:extLst>
              <a:ext uri="{FF2B5EF4-FFF2-40B4-BE49-F238E27FC236}">
                <a16:creationId xmlns:a16="http://schemas.microsoft.com/office/drawing/2014/main" id="{F72E2722-048A-A447-BED7-6663523C5DF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1764198">
            <a:off x="5206220" y="1268506"/>
            <a:ext cx="951722" cy="429209"/>
          </a:xfrm>
          <a:prstGeom prst="rect">
            <a:avLst/>
          </a:prstGeom>
        </p:spPr>
      </p:pic>
      <p:pic>
        <p:nvPicPr>
          <p:cNvPr id="12" name="Imagen 11">
            <a:extLst>
              <a:ext uri="{FF2B5EF4-FFF2-40B4-BE49-F238E27FC236}">
                <a16:creationId xmlns:a16="http://schemas.microsoft.com/office/drawing/2014/main" id="{56C39A71-74D4-BF42-91CC-43781C6112C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4172032" flipV="1">
            <a:off x="4260983" y="3581251"/>
            <a:ext cx="951722" cy="552739"/>
          </a:xfrm>
          <a:prstGeom prst="rect">
            <a:avLst/>
          </a:prstGeom>
        </p:spPr>
      </p:pic>
    </p:spTree>
    <p:extLst>
      <p:ext uri="{BB962C8B-B14F-4D97-AF65-F5344CB8AC3E}">
        <p14:creationId xmlns:p14="http://schemas.microsoft.com/office/powerpoint/2010/main" val="879311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6826E0B-D893-CC47-A031-7678784155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4314" y="4822832"/>
            <a:ext cx="1553723" cy="1553723"/>
          </a:xfrm>
          <a:prstGeom prst="rect">
            <a:avLst/>
          </a:prstGeom>
        </p:spPr>
      </p:pic>
      <p:sp>
        <p:nvSpPr>
          <p:cNvPr id="3" name="CuadroTexto 2">
            <a:extLst>
              <a:ext uri="{FF2B5EF4-FFF2-40B4-BE49-F238E27FC236}">
                <a16:creationId xmlns:a16="http://schemas.microsoft.com/office/drawing/2014/main" id="{B27F4BBC-BCF3-AB4F-AB65-4C38E8277755}"/>
              </a:ext>
            </a:extLst>
          </p:cNvPr>
          <p:cNvSpPr txBox="1"/>
          <p:nvPr/>
        </p:nvSpPr>
        <p:spPr>
          <a:xfrm>
            <a:off x="6494798" y="6407413"/>
            <a:ext cx="2269404" cy="369332"/>
          </a:xfrm>
          <a:prstGeom prst="rect">
            <a:avLst/>
          </a:prstGeom>
          <a:noFill/>
        </p:spPr>
        <p:txBody>
          <a:bodyPr wrap="none" rtlCol="0">
            <a:spAutoFit/>
          </a:bodyPr>
          <a:lstStyle/>
          <a:p>
            <a:pPr fontAlgn="ctr"/>
            <a:r>
              <a:rPr lang="es-PA" b="1" dirty="0"/>
              <a:t>Liv Helga Dommasnes</a:t>
            </a:r>
          </a:p>
        </p:txBody>
      </p:sp>
      <p:pic>
        <p:nvPicPr>
          <p:cNvPr id="4" name="Imagen 3">
            <a:extLst>
              <a:ext uri="{FF2B5EF4-FFF2-40B4-BE49-F238E27FC236}">
                <a16:creationId xmlns:a16="http://schemas.microsoft.com/office/drawing/2014/main" id="{FD36A7A7-67D7-DB43-BA2C-6606EBA7BC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2696" y="4423165"/>
            <a:ext cx="1318004" cy="1984248"/>
          </a:xfrm>
          <a:prstGeom prst="rect">
            <a:avLst/>
          </a:prstGeom>
        </p:spPr>
      </p:pic>
      <p:sp>
        <p:nvSpPr>
          <p:cNvPr id="5" name="Rectángulo 4">
            <a:extLst>
              <a:ext uri="{FF2B5EF4-FFF2-40B4-BE49-F238E27FC236}">
                <a16:creationId xmlns:a16="http://schemas.microsoft.com/office/drawing/2014/main" id="{92C7CF6C-C6AF-8442-8C28-B09E3868ABB0}"/>
              </a:ext>
            </a:extLst>
          </p:cNvPr>
          <p:cNvSpPr/>
          <p:nvPr/>
        </p:nvSpPr>
        <p:spPr>
          <a:xfrm>
            <a:off x="2025717" y="6357649"/>
            <a:ext cx="1790875" cy="369332"/>
          </a:xfrm>
          <a:prstGeom prst="rect">
            <a:avLst/>
          </a:prstGeom>
        </p:spPr>
        <p:txBody>
          <a:bodyPr wrap="none">
            <a:spAutoFit/>
          </a:bodyPr>
          <a:lstStyle/>
          <a:p>
            <a:r>
              <a:rPr lang="es-PA" b="1" dirty="0">
                <a:solidFill>
                  <a:srgbClr val="202122"/>
                </a:solidFill>
              </a:rPr>
              <a:t>Janet D. Spector</a:t>
            </a:r>
            <a:r>
              <a:rPr lang="es-PA" dirty="0">
                <a:solidFill>
                  <a:srgbClr val="202122"/>
                </a:solidFill>
                <a:latin typeface="Arial" panose="020B0604020202020204" pitchFamily="34" charset="0"/>
              </a:rPr>
              <a:t> </a:t>
            </a:r>
            <a:endParaRPr lang="es-PA" dirty="0"/>
          </a:p>
        </p:txBody>
      </p:sp>
      <p:pic>
        <p:nvPicPr>
          <p:cNvPr id="6" name="Imagen 5">
            <a:extLst>
              <a:ext uri="{FF2B5EF4-FFF2-40B4-BE49-F238E27FC236}">
                <a16:creationId xmlns:a16="http://schemas.microsoft.com/office/drawing/2014/main" id="{395321AA-AC70-EB42-A497-A92E53841E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68721" y="4822832"/>
            <a:ext cx="1832163" cy="1377673"/>
          </a:xfrm>
          <a:prstGeom prst="rect">
            <a:avLst/>
          </a:prstGeom>
        </p:spPr>
      </p:pic>
      <p:pic>
        <p:nvPicPr>
          <p:cNvPr id="7" name="Imagen 6">
            <a:extLst>
              <a:ext uri="{FF2B5EF4-FFF2-40B4-BE49-F238E27FC236}">
                <a16:creationId xmlns:a16="http://schemas.microsoft.com/office/drawing/2014/main" id="{18D2F0AD-EDB3-6346-B481-51E1072FDB5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12047" y="4579078"/>
            <a:ext cx="1977008" cy="1977008"/>
          </a:xfrm>
          <a:prstGeom prst="rect">
            <a:avLst/>
          </a:prstGeom>
        </p:spPr>
      </p:pic>
      <p:sp>
        <p:nvSpPr>
          <p:cNvPr id="8" name="Rectángulo 7">
            <a:extLst>
              <a:ext uri="{FF2B5EF4-FFF2-40B4-BE49-F238E27FC236}">
                <a16:creationId xmlns:a16="http://schemas.microsoft.com/office/drawing/2014/main" id="{4A597255-DAA7-0943-B34E-E706DADD145E}"/>
              </a:ext>
            </a:extLst>
          </p:cNvPr>
          <p:cNvSpPr/>
          <p:nvPr/>
        </p:nvSpPr>
        <p:spPr>
          <a:xfrm>
            <a:off x="4865607" y="4166164"/>
            <a:ext cx="1136658" cy="369332"/>
          </a:xfrm>
          <a:prstGeom prst="rect">
            <a:avLst/>
          </a:prstGeom>
        </p:spPr>
        <p:txBody>
          <a:bodyPr wrap="none">
            <a:spAutoFit/>
          </a:bodyPr>
          <a:lstStyle/>
          <a:p>
            <a:r>
              <a:rPr lang="es-PA" b="1" dirty="0">
                <a:solidFill>
                  <a:srgbClr val="000000"/>
                </a:solidFill>
              </a:rPr>
              <a:t>Joan Gero</a:t>
            </a:r>
            <a:endParaRPr lang="es-PA" b="1" i="0" dirty="0">
              <a:solidFill>
                <a:srgbClr val="000000"/>
              </a:solidFill>
              <a:effectLst/>
            </a:endParaRPr>
          </a:p>
        </p:txBody>
      </p:sp>
      <p:sp>
        <p:nvSpPr>
          <p:cNvPr id="16" name="Rectángulo 15">
            <a:extLst>
              <a:ext uri="{FF2B5EF4-FFF2-40B4-BE49-F238E27FC236}">
                <a16:creationId xmlns:a16="http://schemas.microsoft.com/office/drawing/2014/main" id="{61144C73-1E3F-8E4A-B466-FA35C103EC88}"/>
              </a:ext>
            </a:extLst>
          </p:cNvPr>
          <p:cNvSpPr/>
          <p:nvPr/>
        </p:nvSpPr>
        <p:spPr>
          <a:xfrm>
            <a:off x="77569" y="4005052"/>
            <a:ext cx="2123723" cy="369332"/>
          </a:xfrm>
          <a:prstGeom prst="rect">
            <a:avLst/>
          </a:prstGeom>
        </p:spPr>
        <p:txBody>
          <a:bodyPr wrap="none">
            <a:spAutoFit/>
          </a:bodyPr>
          <a:lstStyle/>
          <a:p>
            <a:r>
              <a:rPr lang="es-PA" b="1" dirty="0">
                <a:solidFill>
                  <a:srgbClr val="202122"/>
                </a:solidFill>
              </a:rPr>
              <a:t>Margaret W. Conkey</a:t>
            </a:r>
            <a:endParaRPr lang="es-PA" dirty="0"/>
          </a:p>
        </p:txBody>
      </p:sp>
      <p:pic>
        <p:nvPicPr>
          <p:cNvPr id="18" name="Imagen 17" descr="Dibujo de una persona&#10;&#10;Descripción generada automáticamente con confianza baja">
            <a:extLst>
              <a:ext uri="{FF2B5EF4-FFF2-40B4-BE49-F238E27FC236}">
                <a16:creationId xmlns:a16="http://schemas.microsoft.com/office/drawing/2014/main" id="{18EBE1C4-834E-BC43-A29B-E09C44CA67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8250" y="197805"/>
            <a:ext cx="2109794" cy="3211429"/>
          </a:xfrm>
          <a:prstGeom prst="rect">
            <a:avLst/>
          </a:prstGeom>
        </p:spPr>
      </p:pic>
      <p:pic>
        <p:nvPicPr>
          <p:cNvPr id="20" name="Imagen 19" descr="Imagen que contiene edificio, viejo, nieve, tabla&#10;&#10;Descripción generada automáticamente">
            <a:extLst>
              <a:ext uri="{FF2B5EF4-FFF2-40B4-BE49-F238E27FC236}">
                <a16:creationId xmlns:a16="http://schemas.microsoft.com/office/drawing/2014/main" id="{A92E4D00-F561-AF4C-855E-286F66081BC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569" y="283237"/>
            <a:ext cx="6055007" cy="3140564"/>
          </a:xfrm>
          <a:prstGeom prst="rect">
            <a:avLst/>
          </a:prstGeom>
        </p:spPr>
      </p:pic>
      <p:sp>
        <p:nvSpPr>
          <p:cNvPr id="21" name="CuadroTexto 20">
            <a:extLst>
              <a:ext uri="{FF2B5EF4-FFF2-40B4-BE49-F238E27FC236}">
                <a16:creationId xmlns:a16="http://schemas.microsoft.com/office/drawing/2014/main" id="{33C492B4-EE59-2E4E-B194-24519CE2424E}"/>
              </a:ext>
            </a:extLst>
          </p:cNvPr>
          <p:cNvSpPr txBox="1"/>
          <p:nvPr/>
        </p:nvSpPr>
        <p:spPr>
          <a:xfrm>
            <a:off x="6280749" y="3481843"/>
            <a:ext cx="2385831" cy="769441"/>
          </a:xfrm>
          <a:prstGeom prst="rect">
            <a:avLst/>
          </a:prstGeom>
          <a:noFill/>
        </p:spPr>
        <p:txBody>
          <a:bodyPr wrap="square" rtlCol="0">
            <a:spAutoFit/>
          </a:bodyPr>
          <a:lstStyle/>
          <a:p>
            <a:pPr algn="just"/>
            <a:r>
              <a:rPr lang="es-PA" sz="1100" dirty="0"/>
              <a:t>Mujer arquera. Ilustración del módulo expositivo prehistórico. Museo Arqueológico Nacional. Madrid. Autor: Arturo Asensio.</a:t>
            </a:r>
          </a:p>
        </p:txBody>
      </p:sp>
      <p:sp>
        <p:nvSpPr>
          <p:cNvPr id="22" name="CuadroTexto 21">
            <a:extLst>
              <a:ext uri="{FF2B5EF4-FFF2-40B4-BE49-F238E27FC236}">
                <a16:creationId xmlns:a16="http://schemas.microsoft.com/office/drawing/2014/main" id="{496B27BE-E012-3848-AC04-0F76B5F3E373}"/>
              </a:ext>
            </a:extLst>
          </p:cNvPr>
          <p:cNvSpPr txBox="1"/>
          <p:nvPr/>
        </p:nvSpPr>
        <p:spPr>
          <a:xfrm>
            <a:off x="77570" y="3472582"/>
            <a:ext cx="6122960" cy="430887"/>
          </a:xfrm>
          <a:prstGeom prst="rect">
            <a:avLst/>
          </a:prstGeom>
          <a:noFill/>
        </p:spPr>
        <p:txBody>
          <a:bodyPr wrap="square" rtlCol="0">
            <a:spAutoFit/>
          </a:bodyPr>
          <a:lstStyle/>
          <a:p>
            <a:pPr algn="just"/>
            <a:r>
              <a:rPr lang="es-PA" sz="1100" dirty="0"/>
              <a:t>Interior de una casa ibérica con escela de telar. Ilustración del módulo expositivo protohistórico. Museo Arqueológico Nacional. Madrid. Autor: Albert Álvarez Mansal.</a:t>
            </a:r>
          </a:p>
        </p:txBody>
      </p:sp>
    </p:spTree>
    <p:extLst>
      <p:ext uri="{BB962C8B-B14F-4D97-AF65-F5344CB8AC3E}">
        <p14:creationId xmlns:p14="http://schemas.microsoft.com/office/powerpoint/2010/main" val="1616383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CC6B9E4-C15E-C14A-8F02-8A8078E06F50}"/>
              </a:ext>
            </a:extLst>
          </p:cNvPr>
          <p:cNvSpPr/>
          <p:nvPr/>
        </p:nvSpPr>
        <p:spPr>
          <a:xfrm rot="2067241">
            <a:off x="1591196" y="4126330"/>
            <a:ext cx="3657600" cy="1706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 name="Rectángulo 5">
            <a:extLst>
              <a:ext uri="{FF2B5EF4-FFF2-40B4-BE49-F238E27FC236}">
                <a16:creationId xmlns:a16="http://schemas.microsoft.com/office/drawing/2014/main" id="{7B1FC411-3340-CD4A-AB78-DEA4D85FC9A1}"/>
              </a:ext>
            </a:extLst>
          </p:cNvPr>
          <p:cNvSpPr/>
          <p:nvPr/>
        </p:nvSpPr>
        <p:spPr>
          <a:xfrm rot="6951340">
            <a:off x="752932" y="601146"/>
            <a:ext cx="4085534" cy="1706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pic>
        <p:nvPicPr>
          <p:cNvPr id="7" name="Imagen 6">
            <a:extLst>
              <a:ext uri="{FF2B5EF4-FFF2-40B4-BE49-F238E27FC236}">
                <a16:creationId xmlns:a16="http://schemas.microsoft.com/office/drawing/2014/main" id="{C79A8A84-816B-BC4E-A974-A9F0ABBE74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8851" y="247721"/>
            <a:ext cx="7785100" cy="6400800"/>
          </a:xfrm>
          <a:prstGeom prst="rect">
            <a:avLst/>
          </a:prstGeom>
        </p:spPr>
      </p:pic>
      <p:pic>
        <p:nvPicPr>
          <p:cNvPr id="10" name="Imagen 9">
            <a:extLst>
              <a:ext uri="{FF2B5EF4-FFF2-40B4-BE49-F238E27FC236}">
                <a16:creationId xmlns:a16="http://schemas.microsoft.com/office/drawing/2014/main" id="{AB096B21-756C-EC40-BBFD-73CA6E0E0A7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764198">
            <a:off x="5206220" y="1268506"/>
            <a:ext cx="951722" cy="429209"/>
          </a:xfrm>
          <a:prstGeom prst="rect">
            <a:avLst/>
          </a:prstGeom>
        </p:spPr>
      </p:pic>
      <p:pic>
        <p:nvPicPr>
          <p:cNvPr id="12" name="Imagen 11">
            <a:extLst>
              <a:ext uri="{FF2B5EF4-FFF2-40B4-BE49-F238E27FC236}">
                <a16:creationId xmlns:a16="http://schemas.microsoft.com/office/drawing/2014/main" id="{6728BB0D-611E-5547-9BCE-9DFAC22A352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4172032" flipV="1">
            <a:off x="4260983" y="3581251"/>
            <a:ext cx="951722" cy="552739"/>
          </a:xfrm>
          <a:prstGeom prst="rect">
            <a:avLst/>
          </a:prstGeom>
        </p:spPr>
      </p:pic>
      <p:pic>
        <p:nvPicPr>
          <p:cNvPr id="13" name="Imagen 12">
            <a:extLst>
              <a:ext uri="{FF2B5EF4-FFF2-40B4-BE49-F238E27FC236}">
                <a16:creationId xmlns:a16="http://schemas.microsoft.com/office/drawing/2014/main" id="{F855D15F-BF6C-334E-9EAA-37B70E0197F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3046705" flipV="1">
            <a:off x="3469681" y="4182443"/>
            <a:ext cx="235982" cy="240267"/>
          </a:xfrm>
          <a:prstGeom prst="rect">
            <a:avLst/>
          </a:prstGeom>
        </p:spPr>
      </p:pic>
      <p:pic>
        <p:nvPicPr>
          <p:cNvPr id="15" name="Imagen 14">
            <a:extLst>
              <a:ext uri="{FF2B5EF4-FFF2-40B4-BE49-F238E27FC236}">
                <a16:creationId xmlns:a16="http://schemas.microsoft.com/office/drawing/2014/main" id="{F05E4029-F61E-E246-B92B-40EB4209F64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453725" y="1043966"/>
            <a:ext cx="795352" cy="763485"/>
          </a:xfrm>
          <a:prstGeom prst="rect">
            <a:avLst/>
          </a:prstGeom>
        </p:spPr>
      </p:pic>
    </p:spTree>
    <p:extLst>
      <p:ext uri="{BB962C8B-B14F-4D97-AF65-F5344CB8AC3E}">
        <p14:creationId xmlns:p14="http://schemas.microsoft.com/office/powerpoint/2010/main" val="781638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D4FEA14-BF9F-194F-A0DD-61EC5DD4DA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27584" y="373225"/>
            <a:ext cx="6519707" cy="6270171"/>
          </a:xfrm>
          <a:prstGeom prst="rect">
            <a:avLst/>
          </a:prstGeom>
        </p:spPr>
      </p:pic>
      <p:sp>
        <p:nvSpPr>
          <p:cNvPr id="6" name="CuadroTexto 5">
            <a:extLst>
              <a:ext uri="{FF2B5EF4-FFF2-40B4-BE49-F238E27FC236}">
                <a16:creationId xmlns:a16="http://schemas.microsoft.com/office/drawing/2014/main" id="{B7DEF6A3-5D24-394F-8B51-66150B58ADBD}"/>
              </a:ext>
            </a:extLst>
          </p:cNvPr>
          <p:cNvSpPr txBox="1"/>
          <p:nvPr/>
        </p:nvSpPr>
        <p:spPr>
          <a:xfrm>
            <a:off x="55984" y="605302"/>
            <a:ext cx="1694964" cy="523220"/>
          </a:xfrm>
          <a:prstGeom prst="rect">
            <a:avLst/>
          </a:prstGeom>
          <a:noFill/>
        </p:spPr>
        <p:txBody>
          <a:bodyPr wrap="square" rtlCol="0">
            <a:spAutoFit/>
          </a:bodyPr>
          <a:lstStyle/>
          <a:p>
            <a:pPr algn="ctr"/>
            <a:r>
              <a:rPr lang="es-PA" sz="2800" dirty="0"/>
              <a:t>T4</a:t>
            </a:r>
          </a:p>
        </p:txBody>
      </p:sp>
      <p:sp>
        <p:nvSpPr>
          <p:cNvPr id="4" name="Rectángulo 3">
            <a:extLst>
              <a:ext uri="{FF2B5EF4-FFF2-40B4-BE49-F238E27FC236}">
                <a16:creationId xmlns:a16="http://schemas.microsoft.com/office/drawing/2014/main" id="{26C85857-4388-5443-888B-84057374FD4E}"/>
              </a:ext>
            </a:extLst>
          </p:cNvPr>
          <p:cNvSpPr/>
          <p:nvPr/>
        </p:nvSpPr>
        <p:spPr>
          <a:xfrm>
            <a:off x="1101012" y="5654351"/>
            <a:ext cx="1716833" cy="718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2" name="Elipse 1">
            <a:extLst>
              <a:ext uri="{FF2B5EF4-FFF2-40B4-BE49-F238E27FC236}">
                <a16:creationId xmlns:a16="http://schemas.microsoft.com/office/drawing/2014/main" id="{40BEE32B-E614-E545-A236-E452A68ABE3C}"/>
              </a:ext>
            </a:extLst>
          </p:cNvPr>
          <p:cNvSpPr/>
          <p:nvPr/>
        </p:nvSpPr>
        <p:spPr>
          <a:xfrm rot="2053288">
            <a:off x="3796748" y="4174311"/>
            <a:ext cx="2604052" cy="7653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pic>
        <p:nvPicPr>
          <p:cNvPr id="10" name="Imagen 9" descr="Imagen que contiene gato, tabla, comida, pastel&#10;&#10;Descripción generada automáticamente">
            <a:extLst>
              <a:ext uri="{FF2B5EF4-FFF2-40B4-BE49-F238E27FC236}">
                <a16:creationId xmlns:a16="http://schemas.microsoft.com/office/drawing/2014/main" id="{C36BC2CC-713E-2842-B34E-A1F083CD88E2}"/>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rot="18130910">
            <a:off x="1651327" y="-1100280"/>
            <a:ext cx="7266848" cy="8552329"/>
          </a:xfrm>
          <a:prstGeom prst="rect">
            <a:avLst/>
          </a:prstGeom>
        </p:spPr>
      </p:pic>
    </p:spTree>
    <p:extLst>
      <p:ext uri="{BB962C8B-B14F-4D97-AF65-F5344CB8AC3E}">
        <p14:creationId xmlns:p14="http://schemas.microsoft.com/office/powerpoint/2010/main" val="420044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200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2E05FA2-8A24-8041-BC9A-FDFAEA3960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27584" y="373225"/>
            <a:ext cx="6519707" cy="6270171"/>
          </a:xfrm>
          <a:prstGeom prst="rect">
            <a:avLst/>
          </a:prstGeom>
        </p:spPr>
      </p:pic>
      <p:sp>
        <p:nvSpPr>
          <p:cNvPr id="3" name="Rectángulo 2">
            <a:extLst>
              <a:ext uri="{FF2B5EF4-FFF2-40B4-BE49-F238E27FC236}">
                <a16:creationId xmlns:a16="http://schemas.microsoft.com/office/drawing/2014/main" id="{544FFC63-366C-DE42-BEC2-747D50ED7549}"/>
              </a:ext>
            </a:extLst>
          </p:cNvPr>
          <p:cNvSpPr/>
          <p:nvPr/>
        </p:nvSpPr>
        <p:spPr>
          <a:xfrm>
            <a:off x="1101012" y="5654351"/>
            <a:ext cx="1716833" cy="718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4" name="Imagen 3">
            <a:extLst>
              <a:ext uri="{FF2B5EF4-FFF2-40B4-BE49-F238E27FC236}">
                <a16:creationId xmlns:a16="http://schemas.microsoft.com/office/drawing/2014/main" id="{38AE950F-9F87-9E49-B459-655F7ECEC29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325" y="4739132"/>
            <a:ext cx="1042810" cy="1904264"/>
          </a:xfrm>
          <a:prstGeom prst="rect">
            <a:avLst/>
          </a:prstGeom>
        </p:spPr>
      </p:pic>
      <p:sp>
        <p:nvSpPr>
          <p:cNvPr id="7" name="Rectángulo 6">
            <a:extLst>
              <a:ext uri="{FF2B5EF4-FFF2-40B4-BE49-F238E27FC236}">
                <a16:creationId xmlns:a16="http://schemas.microsoft.com/office/drawing/2014/main" id="{E899344F-F8C4-C244-B82F-2ED4C8DC9E26}"/>
              </a:ext>
            </a:extLst>
          </p:cNvPr>
          <p:cNvSpPr/>
          <p:nvPr/>
        </p:nvSpPr>
        <p:spPr>
          <a:xfrm rot="18720268">
            <a:off x="1789172" y="2045684"/>
            <a:ext cx="2005950" cy="8671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6" name="0 Imagen">
            <a:extLst>
              <a:ext uri="{FF2B5EF4-FFF2-40B4-BE49-F238E27FC236}">
                <a16:creationId xmlns:a16="http://schemas.microsoft.com/office/drawing/2014/main" id="{D1BF1D8E-85AE-EF45-97DF-403553A2FF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325" y="3127585"/>
            <a:ext cx="1215571" cy="1456953"/>
          </a:xfrm>
          <a:prstGeom prst="rect">
            <a:avLst/>
          </a:prstGeom>
        </p:spPr>
      </p:pic>
      <p:pic>
        <p:nvPicPr>
          <p:cNvPr id="8" name="0 Imagen">
            <a:extLst>
              <a:ext uri="{FF2B5EF4-FFF2-40B4-BE49-F238E27FC236}">
                <a16:creationId xmlns:a16="http://schemas.microsoft.com/office/drawing/2014/main" id="{7FD286AE-C8FD-804A-8E4E-C79E7425D0CD}"/>
              </a:ext>
            </a:extLst>
          </p:cNvPr>
          <p:cNvPicPr/>
          <p:nvPr/>
        </p:nvPicPr>
        <p:blipFill>
          <a:blip r:embed="rId6" cstate="email">
            <a:extLst>
              <a:ext uri="{28A0092B-C50C-407E-A947-70E740481C1C}">
                <a14:useLocalDpi xmlns:a14="http://schemas.microsoft.com/office/drawing/2010/main"/>
              </a:ext>
            </a:extLst>
          </a:blip>
          <a:stretch>
            <a:fillRect/>
          </a:stretch>
        </p:blipFill>
        <p:spPr>
          <a:xfrm>
            <a:off x="58343" y="1865283"/>
            <a:ext cx="1212368" cy="1224334"/>
          </a:xfrm>
          <a:prstGeom prst="rect">
            <a:avLst/>
          </a:prstGeom>
        </p:spPr>
      </p:pic>
      <p:pic>
        <p:nvPicPr>
          <p:cNvPr id="9" name="0 Imagen">
            <a:extLst>
              <a:ext uri="{FF2B5EF4-FFF2-40B4-BE49-F238E27FC236}">
                <a16:creationId xmlns:a16="http://schemas.microsoft.com/office/drawing/2014/main" id="{0305CDFC-9B08-0B45-A705-AB6571B53CC6}"/>
              </a:ext>
            </a:extLst>
          </p:cNvPr>
          <p:cNvPicPr/>
          <p:nvPr/>
        </p:nvPicPr>
        <p:blipFill>
          <a:blip r:embed="rId7" cstate="email">
            <a:extLst>
              <a:ext uri="{28A0092B-C50C-407E-A947-70E740481C1C}">
                <a14:useLocalDpi xmlns:a14="http://schemas.microsoft.com/office/drawing/2010/main"/>
              </a:ext>
            </a:extLst>
          </a:blip>
          <a:stretch>
            <a:fillRect/>
          </a:stretch>
        </p:blipFill>
        <p:spPr>
          <a:xfrm>
            <a:off x="57325" y="340942"/>
            <a:ext cx="1227291" cy="1447044"/>
          </a:xfrm>
          <a:prstGeom prst="rect">
            <a:avLst/>
          </a:prstGeom>
        </p:spPr>
      </p:pic>
    </p:spTree>
    <p:extLst>
      <p:ext uri="{BB962C8B-B14F-4D97-AF65-F5344CB8AC3E}">
        <p14:creationId xmlns:p14="http://schemas.microsoft.com/office/powerpoint/2010/main" val="264576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2E05FA2-8A24-8041-BC9A-FDFAEA3960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27584" y="373225"/>
            <a:ext cx="6519707" cy="6270171"/>
          </a:xfrm>
          <a:prstGeom prst="rect">
            <a:avLst/>
          </a:prstGeom>
        </p:spPr>
      </p:pic>
      <p:sp>
        <p:nvSpPr>
          <p:cNvPr id="3" name="Rectángulo 2">
            <a:extLst>
              <a:ext uri="{FF2B5EF4-FFF2-40B4-BE49-F238E27FC236}">
                <a16:creationId xmlns:a16="http://schemas.microsoft.com/office/drawing/2014/main" id="{544FFC63-366C-DE42-BEC2-747D50ED7549}"/>
              </a:ext>
            </a:extLst>
          </p:cNvPr>
          <p:cNvSpPr/>
          <p:nvPr/>
        </p:nvSpPr>
        <p:spPr>
          <a:xfrm>
            <a:off x="1101012" y="5654351"/>
            <a:ext cx="1716833" cy="718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4" name="Imagen 3">
            <a:extLst>
              <a:ext uri="{FF2B5EF4-FFF2-40B4-BE49-F238E27FC236}">
                <a16:creationId xmlns:a16="http://schemas.microsoft.com/office/drawing/2014/main" id="{38AE950F-9F87-9E49-B459-655F7ECEC29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325" y="4739132"/>
            <a:ext cx="1042810" cy="1904264"/>
          </a:xfrm>
          <a:prstGeom prst="rect">
            <a:avLst/>
          </a:prstGeom>
        </p:spPr>
      </p:pic>
      <p:pic>
        <p:nvPicPr>
          <p:cNvPr id="5" name="Imagen 4">
            <a:extLst>
              <a:ext uri="{FF2B5EF4-FFF2-40B4-BE49-F238E27FC236}">
                <a16:creationId xmlns:a16="http://schemas.microsoft.com/office/drawing/2014/main" id="{9EC15CF1-8117-AE45-89BB-D6CB2FD603C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40693" y="56852"/>
            <a:ext cx="1045156" cy="2015223"/>
          </a:xfrm>
          <a:prstGeom prst="rect">
            <a:avLst/>
          </a:prstGeom>
        </p:spPr>
      </p:pic>
      <p:sp>
        <p:nvSpPr>
          <p:cNvPr id="7" name="Rectángulo 6">
            <a:extLst>
              <a:ext uri="{FF2B5EF4-FFF2-40B4-BE49-F238E27FC236}">
                <a16:creationId xmlns:a16="http://schemas.microsoft.com/office/drawing/2014/main" id="{3C3F0A69-C202-AF47-9928-68427C0842EB}"/>
              </a:ext>
            </a:extLst>
          </p:cNvPr>
          <p:cNvSpPr/>
          <p:nvPr/>
        </p:nvSpPr>
        <p:spPr>
          <a:xfrm rot="1808485">
            <a:off x="1917736" y="2414585"/>
            <a:ext cx="2000250" cy="7715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8" name="0 Imagen">
            <a:extLst>
              <a:ext uri="{FF2B5EF4-FFF2-40B4-BE49-F238E27FC236}">
                <a16:creationId xmlns:a16="http://schemas.microsoft.com/office/drawing/2014/main" id="{BD895DE2-4212-3C40-9042-67CEB236E4E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325" y="3127585"/>
            <a:ext cx="1215571" cy="1456953"/>
          </a:xfrm>
          <a:prstGeom prst="rect">
            <a:avLst/>
          </a:prstGeom>
        </p:spPr>
      </p:pic>
      <p:pic>
        <p:nvPicPr>
          <p:cNvPr id="9" name="0 Imagen">
            <a:extLst>
              <a:ext uri="{FF2B5EF4-FFF2-40B4-BE49-F238E27FC236}">
                <a16:creationId xmlns:a16="http://schemas.microsoft.com/office/drawing/2014/main" id="{16B05C82-1B1B-3A48-B159-4A138B0B0588}"/>
              </a:ext>
            </a:extLst>
          </p:cNvPr>
          <p:cNvPicPr/>
          <p:nvPr/>
        </p:nvPicPr>
        <p:blipFill>
          <a:blip r:embed="rId7" cstate="email">
            <a:extLst>
              <a:ext uri="{28A0092B-C50C-407E-A947-70E740481C1C}">
                <a14:useLocalDpi xmlns:a14="http://schemas.microsoft.com/office/drawing/2010/main"/>
              </a:ext>
            </a:extLst>
          </a:blip>
          <a:stretch>
            <a:fillRect/>
          </a:stretch>
        </p:blipFill>
        <p:spPr>
          <a:xfrm>
            <a:off x="58343" y="1865283"/>
            <a:ext cx="1212368" cy="1224334"/>
          </a:xfrm>
          <a:prstGeom prst="rect">
            <a:avLst/>
          </a:prstGeom>
        </p:spPr>
      </p:pic>
      <p:pic>
        <p:nvPicPr>
          <p:cNvPr id="10" name="0 Imagen">
            <a:extLst>
              <a:ext uri="{FF2B5EF4-FFF2-40B4-BE49-F238E27FC236}">
                <a16:creationId xmlns:a16="http://schemas.microsoft.com/office/drawing/2014/main" id="{185A0B26-308D-BA44-929D-DDD030C0572B}"/>
              </a:ext>
            </a:extLst>
          </p:cNvPr>
          <p:cNvPicPr/>
          <p:nvPr/>
        </p:nvPicPr>
        <p:blipFill>
          <a:blip r:embed="rId8" cstate="email">
            <a:extLst>
              <a:ext uri="{28A0092B-C50C-407E-A947-70E740481C1C}">
                <a14:useLocalDpi xmlns:a14="http://schemas.microsoft.com/office/drawing/2010/main"/>
              </a:ext>
            </a:extLst>
          </a:blip>
          <a:stretch>
            <a:fillRect/>
          </a:stretch>
        </p:blipFill>
        <p:spPr>
          <a:xfrm>
            <a:off x="57325" y="340942"/>
            <a:ext cx="1227291" cy="1447044"/>
          </a:xfrm>
          <a:prstGeom prst="rect">
            <a:avLst/>
          </a:prstGeom>
        </p:spPr>
      </p:pic>
      <p:pic>
        <p:nvPicPr>
          <p:cNvPr id="11" name="0 Imagen">
            <a:extLst>
              <a:ext uri="{FF2B5EF4-FFF2-40B4-BE49-F238E27FC236}">
                <a16:creationId xmlns:a16="http://schemas.microsoft.com/office/drawing/2014/main" id="{157CAAE3-0248-1444-92F6-9A0EE7755019}"/>
              </a:ext>
            </a:extLst>
          </p:cNvPr>
          <p:cNvPicPr/>
          <p:nvPr/>
        </p:nvPicPr>
        <p:blipFill>
          <a:blip r:embed="rId9" cstate="email">
            <a:extLst>
              <a:ext uri="{28A0092B-C50C-407E-A947-70E740481C1C}">
                <a14:useLocalDpi xmlns:a14="http://schemas.microsoft.com/office/drawing/2010/main"/>
              </a:ext>
            </a:extLst>
          </a:blip>
          <a:stretch>
            <a:fillRect/>
          </a:stretch>
        </p:blipFill>
        <p:spPr>
          <a:xfrm>
            <a:off x="5877641" y="129209"/>
            <a:ext cx="1272437" cy="1575614"/>
          </a:xfrm>
          <a:prstGeom prst="rect">
            <a:avLst/>
          </a:prstGeom>
        </p:spPr>
      </p:pic>
      <p:pic>
        <p:nvPicPr>
          <p:cNvPr id="12" name="0 Imagen">
            <a:extLst>
              <a:ext uri="{FF2B5EF4-FFF2-40B4-BE49-F238E27FC236}">
                <a16:creationId xmlns:a16="http://schemas.microsoft.com/office/drawing/2014/main" id="{60A21B7F-F4D2-4C40-B85A-6BE4803F30F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553221" y="7201"/>
            <a:ext cx="801502" cy="1575614"/>
          </a:xfrm>
          <a:prstGeom prst="rect">
            <a:avLst/>
          </a:prstGeom>
        </p:spPr>
      </p:pic>
      <p:pic>
        <p:nvPicPr>
          <p:cNvPr id="13" name="0 Imagen">
            <a:extLst>
              <a:ext uri="{FF2B5EF4-FFF2-40B4-BE49-F238E27FC236}">
                <a16:creationId xmlns:a16="http://schemas.microsoft.com/office/drawing/2014/main" id="{FD566984-F90B-C64C-A82E-D3BBB1FEF39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163439" y="1704823"/>
            <a:ext cx="1725091" cy="1284256"/>
          </a:xfrm>
          <a:prstGeom prst="rect">
            <a:avLst/>
          </a:prstGeom>
        </p:spPr>
      </p:pic>
    </p:spTree>
    <p:extLst>
      <p:ext uri="{BB962C8B-B14F-4D97-AF65-F5344CB8AC3E}">
        <p14:creationId xmlns:p14="http://schemas.microsoft.com/office/powerpoint/2010/main" val="87968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2E05FA2-8A24-8041-BC9A-FDFAEA3960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27584" y="373225"/>
            <a:ext cx="6519707" cy="6270171"/>
          </a:xfrm>
          <a:prstGeom prst="rect">
            <a:avLst/>
          </a:prstGeom>
        </p:spPr>
      </p:pic>
      <p:sp>
        <p:nvSpPr>
          <p:cNvPr id="3" name="Rectángulo 2">
            <a:extLst>
              <a:ext uri="{FF2B5EF4-FFF2-40B4-BE49-F238E27FC236}">
                <a16:creationId xmlns:a16="http://schemas.microsoft.com/office/drawing/2014/main" id="{544FFC63-366C-DE42-BEC2-747D50ED7549}"/>
              </a:ext>
            </a:extLst>
          </p:cNvPr>
          <p:cNvSpPr/>
          <p:nvPr/>
        </p:nvSpPr>
        <p:spPr>
          <a:xfrm>
            <a:off x="1101012" y="5654351"/>
            <a:ext cx="1716833" cy="718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6" name="Imagen 5">
            <a:extLst>
              <a:ext uri="{FF2B5EF4-FFF2-40B4-BE49-F238E27FC236}">
                <a16:creationId xmlns:a16="http://schemas.microsoft.com/office/drawing/2014/main" id="{E4CD4EBA-F653-F548-8890-72B2E95EF1F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68276" y="4653098"/>
            <a:ext cx="986240" cy="1939256"/>
          </a:xfrm>
          <a:prstGeom prst="rect">
            <a:avLst/>
          </a:prstGeom>
        </p:spPr>
      </p:pic>
      <p:sp>
        <p:nvSpPr>
          <p:cNvPr id="7" name="Rectángulo 6">
            <a:extLst>
              <a:ext uri="{FF2B5EF4-FFF2-40B4-BE49-F238E27FC236}">
                <a16:creationId xmlns:a16="http://schemas.microsoft.com/office/drawing/2014/main" id="{0809679B-8FC1-274B-8F64-B698F59E4ABD}"/>
              </a:ext>
            </a:extLst>
          </p:cNvPr>
          <p:cNvSpPr/>
          <p:nvPr/>
        </p:nvSpPr>
        <p:spPr>
          <a:xfrm rot="2690380">
            <a:off x="3199632" y="2909420"/>
            <a:ext cx="2103794" cy="8143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8" name="Imagen 7">
            <a:extLst>
              <a:ext uri="{FF2B5EF4-FFF2-40B4-BE49-F238E27FC236}">
                <a16:creationId xmlns:a16="http://schemas.microsoft.com/office/drawing/2014/main" id="{66D0694A-4675-7B41-BCC0-4912C29DDD5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7325" y="4739132"/>
            <a:ext cx="1042810" cy="1904264"/>
          </a:xfrm>
          <a:prstGeom prst="rect">
            <a:avLst/>
          </a:prstGeom>
        </p:spPr>
      </p:pic>
      <p:pic>
        <p:nvPicPr>
          <p:cNvPr id="9" name="Imagen 8">
            <a:extLst>
              <a:ext uri="{FF2B5EF4-FFF2-40B4-BE49-F238E27FC236}">
                <a16:creationId xmlns:a16="http://schemas.microsoft.com/office/drawing/2014/main" id="{D614D241-BEBA-3543-9430-06E121EC6B1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040693" y="56852"/>
            <a:ext cx="1045156" cy="2015223"/>
          </a:xfrm>
          <a:prstGeom prst="rect">
            <a:avLst/>
          </a:prstGeom>
        </p:spPr>
      </p:pic>
      <p:pic>
        <p:nvPicPr>
          <p:cNvPr id="10" name="0 Imagen">
            <a:extLst>
              <a:ext uri="{FF2B5EF4-FFF2-40B4-BE49-F238E27FC236}">
                <a16:creationId xmlns:a16="http://schemas.microsoft.com/office/drawing/2014/main" id="{92365065-63F7-C64C-81FE-DF030DA7923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325" y="3127585"/>
            <a:ext cx="1215571" cy="1456953"/>
          </a:xfrm>
          <a:prstGeom prst="rect">
            <a:avLst/>
          </a:prstGeom>
        </p:spPr>
      </p:pic>
      <p:pic>
        <p:nvPicPr>
          <p:cNvPr id="11" name="0 Imagen">
            <a:extLst>
              <a:ext uri="{FF2B5EF4-FFF2-40B4-BE49-F238E27FC236}">
                <a16:creationId xmlns:a16="http://schemas.microsoft.com/office/drawing/2014/main" id="{432A070B-D958-4842-91AE-5C49ADA16423}"/>
              </a:ext>
            </a:extLst>
          </p:cNvPr>
          <p:cNvPicPr/>
          <p:nvPr/>
        </p:nvPicPr>
        <p:blipFill>
          <a:blip r:embed="rId8" cstate="email">
            <a:extLst>
              <a:ext uri="{28A0092B-C50C-407E-A947-70E740481C1C}">
                <a14:useLocalDpi xmlns:a14="http://schemas.microsoft.com/office/drawing/2010/main"/>
              </a:ext>
            </a:extLst>
          </a:blip>
          <a:stretch>
            <a:fillRect/>
          </a:stretch>
        </p:blipFill>
        <p:spPr>
          <a:xfrm>
            <a:off x="58343" y="1865283"/>
            <a:ext cx="1212368" cy="1224334"/>
          </a:xfrm>
          <a:prstGeom prst="rect">
            <a:avLst/>
          </a:prstGeom>
        </p:spPr>
      </p:pic>
      <p:pic>
        <p:nvPicPr>
          <p:cNvPr id="12" name="0 Imagen">
            <a:extLst>
              <a:ext uri="{FF2B5EF4-FFF2-40B4-BE49-F238E27FC236}">
                <a16:creationId xmlns:a16="http://schemas.microsoft.com/office/drawing/2014/main" id="{D44BA009-427D-CF40-B55E-F3D629AE38FB}"/>
              </a:ext>
            </a:extLst>
          </p:cNvPr>
          <p:cNvPicPr/>
          <p:nvPr/>
        </p:nvPicPr>
        <p:blipFill>
          <a:blip r:embed="rId9" cstate="email">
            <a:extLst>
              <a:ext uri="{28A0092B-C50C-407E-A947-70E740481C1C}">
                <a14:useLocalDpi xmlns:a14="http://schemas.microsoft.com/office/drawing/2010/main"/>
              </a:ext>
            </a:extLst>
          </a:blip>
          <a:stretch>
            <a:fillRect/>
          </a:stretch>
        </p:blipFill>
        <p:spPr>
          <a:xfrm>
            <a:off x="57325" y="340942"/>
            <a:ext cx="1227291" cy="1447044"/>
          </a:xfrm>
          <a:prstGeom prst="rect">
            <a:avLst/>
          </a:prstGeom>
        </p:spPr>
      </p:pic>
      <p:pic>
        <p:nvPicPr>
          <p:cNvPr id="13" name="0 Imagen">
            <a:extLst>
              <a:ext uri="{FF2B5EF4-FFF2-40B4-BE49-F238E27FC236}">
                <a16:creationId xmlns:a16="http://schemas.microsoft.com/office/drawing/2014/main" id="{746212BE-9723-5F4E-8163-22C6E1A6531F}"/>
              </a:ext>
            </a:extLst>
          </p:cNvPr>
          <p:cNvPicPr/>
          <p:nvPr/>
        </p:nvPicPr>
        <p:blipFill>
          <a:blip r:embed="rId10" cstate="email">
            <a:extLst>
              <a:ext uri="{28A0092B-C50C-407E-A947-70E740481C1C}">
                <a14:useLocalDpi xmlns:a14="http://schemas.microsoft.com/office/drawing/2010/main"/>
              </a:ext>
            </a:extLst>
          </a:blip>
          <a:stretch>
            <a:fillRect/>
          </a:stretch>
        </p:blipFill>
        <p:spPr>
          <a:xfrm>
            <a:off x="5877641" y="129209"/>
            <a:ext cx="1272437" cy="1575614"/>
          </a:xfrm>
          <a:prstGeom prst="rect">
            <a:avLst/>
          </a:prstGeom>
        </p:spPr>
      </p:pic>
      <p:pic>
        <p:nvPicPr>
          <p:cNvPr id="14" name="0 Imagen">
            <a:extLst>
              <a:ext uri="{FF2B5EF4-FFF2-40B4-BE49-F238E27FC236}">
                <a16:creationId xmlns:a16="http://schemas.microsoft.com/office/drawing/2014/main" id="{B926ADA7-4E19-CF49-B696-2C5E55F453B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553221" y="7201"/>
            <a:ext cx="801502" cy="1575614"/>
          </a:xfrm>
          <a:prstGeom prst="rect">
            <a:avLst/>
          </a:prstGeom>
        </p:spPr>
      </p:pic>
      <p:pic>
        <p:nvPicPr>
          <p:cNvPr id="15" name="0 Imagen">
            <a:extLst>
              <a:ext uri="{FF2B5EF4-FFF2-40B4-BE49-F238E27FC236}">
                <a16:creationId xmlns:a16="http://schemas.microsoft.com/office/drawing/2014/main" id="{0213C128-FD44-444A-A6F5-EB2B071BB71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163439" y="1704823"/>
            <a:ext cx="1725091" cy="1284256"/>
          </a:xfrm>
          <a:prstGeom prst="rect">
            <a:avLst/>
          </a:prstGeom>
        </p:spPr>
      </p:pic>
      <p:sp>
        <p:nvSpPr>
          <p:cNvPr id="16" name="CuadroTexto 15">
            <a:extLst>
              <a:ext uri="{FF2B5EF4-FFF2-40B4-BE49-F238E27FC236}">
                <a16:creationId xmlns:a16="http://schemas.microsoft.com/office/drawing/2014/main" id="{8803B60A-13F8-5448-ADF2-7756132B769C}"/>
              </a:ext>
            </a:extLst>
          </p:cNvPr>
          <p:cNvSpPr txBox="1"/>
          <p:nvPr/>
        </p:nvSpPr>
        <p:spPr>
          <a:xfrm>
            <a:off x="1415196" y="319238"/>
            <a:ext cx="791291" cy="584775"/>
          </a:xfrm>
          <a:prstGeom prst="rect">
            <a:avLst/>
          </a:prstGeom>
          <a:noFill/>
        </p:spPr>
        <p:txBody>
          <a:bodyPr wrap="square" rtlCol="0">
            <a:spAutoFit/>
          </a:bodyPr>
          <a:lstStyle/>
          <a:p>
            <a:r>
              <a:rPr lang="es-PA" sz="800" dirty="0"/>
              <a:t>Datos bioantropológicos y fotos: Jesús Herrerín</a:t>
            </a:r>
          </a:p>
        </p:txBody>
      </p:sp>
      <p:pic>
        <p:nvPicPr>
          <p:cNvPr id="17" name="0 Imagen">
            <a:extLst>
              <a:ext uri="{FF2B5EF4-FFF2-40B4-BE49-F238E27FC236}">
                <a16:creationId xmlns:a16="http://schemas.microsoft.com/office/drawing/2014/main" id="{042ED5EC-6C3B-C54D-B524-1615B11B5F52}"/>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539332" y="4839415"/>
            <a:ext cx="1584415" cy="1810978"/>
          </a:xfrm>
          <a:prstGeom prst="rect">
            <a:avLst/>
          </a:prstGeom>
        </p:spPr>
      </p:pic>
      <p:pic>
        <p:nvPicPr>
          <p:cNvPr id="19" name="0 Imagen">
            <a:extLst>
              <a:ext uri="{FF2B5EF4-FFF2-40B4-BE49-F238E27FC236}">
                <a16:creationId xmlns:a16="http://schemas.microsoft.com/office/drawing/2014/main" id="{DF9707B9-1CC6-1941-B146-838DB52057B1}"/>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237964" y="4839415"/>
            <a:ext cx="1759183" cy="1548054"/>
          </a:xfrm>
          <a:prstGeom prst="rect">
            <a:avLst/>
          </a:prstGeom>
        </p:spPr>
      </p:pic>
      <p:pic>
        <p:nvPicPr>
          <p:cNvPr id="20" name="0 Imagen">
            <a:extLst>
              <a:ext uri="{FF2B5EF4-FFF2-40B4-BE49-F238E27FC236}">
                <a16:creationId xmlns:a16="http://schemas.microsoft.com/office/drawing/2014/main" id="{207FD19E-BEB2-8D45-A59E-8D746D8A4FA0}"/>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201849" y="4839415"/>
            <a:ext cx="1177259" cy="1694899"/>
          </a:xfrm>
          <a:prstGeom prst="rect">
            <a:avLst/>
          </a:prstGeom>
        </p:spPr>
      </p:pic>
      <p:pic>
        <p:nvPicPr>
          <p:cNvPr id="21" name="0 Imagen">
            <a:extLst>
              <a:ext uri="{FF2B5EF4-FFF2-40B4-BE49-F238E27FC236}">
                <a16:creationId xmlns:a16="http://schemas.microsoft.com/office/drawing/2014/main" id="{56DE521B-6329-5F49-9A2B-4E60627E96AA}"/>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166367" y="3171539"/>
            <a:ext cx="3654177" cy="1614387"/>
          </a:xfrm>
          <a:prstGeom prst="rect">
            <a:avLst/>
          </a:prstGeom>
        </p:spPr>
      </p:pic>
    </p:spTree>
    <p:extLst>
      <p:ext uri="{BB962C8B-B14F-4D97-AF65-F5344CB8AC3E}">
        <p14:creationId xmlns:p14="http://schemas.microsoft.com/office/powerpoint/2010/main" val="264424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6C99856-1282-1446-93CF-0B0FC5FA5C65}"/>
              </a:ext>
            </a:extLst>
          </p:cNvPr>
          <p:cNvPicPr>
            <a:picLocks noChangeAspect="1"/>
          </p:cNvPicPr>
          <p:nvPr/>
        </p:nvPicPr>
        <p:blipFill>
          <a:blip r:embed="rId3"/>
          <a:stretch>
            <a:fillRect/>
          </a:stretch>
        </p:blipFill>
        <p:spPr>
          <a:xfrm>
            <a:off x="1879600" y="1365250"/>
            <a:ext cx="5384800" cy="4127500"/>
          </a:xfrm>
          <a:prstGeom prst="rect">
            <a:avLst/>
          </a:prstGeom>
        </p:spPr>
      </p:pic>
    </p:spTree>
    <p:extLst>
      <p:ext uri="{BB962C8B-B14F-4D97-AF65-F5344CB8AC3E}">
        <p14:creationId xmlns:p14="http://schemas.microsoft.com/office/powerpoint/2010/main" val="1244139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A7FDE9E-CA82-964B-9404-384C3A404B73}"/>
              </a:ext>
            </a:extLst>
          </p:cNvPr>
          <p:cNvPicPr>
            <a:picLocks noChangeAspect="1"/>
          </p:cNvPicPr>
          <p:nvPr/>
        </p:nvPicPr>
        <p:blipFill>
          <a:blip r:embed="rId3">
            <a:alphaModFix/>
          </a:blip>
          <a:stretch>
            <a:fillRect/>
          </a:stretch>
        </p:blipFill>
        <p:spPr>
          <a:xfrm>
            <a:off x="2086203" y="629436"/>
            <a:ext cx="5624416" cy="4863314"/>
          </a:xfrm>
          <a:prstGeom prst="rect">
            <a:avLst/>
          </a:prstGeom>
        </p:spPr>
      </p:pic>
    </p:spTree>
    <p:extLst>
      <p:ext uri="{BB962C8B-B14F-4D97-AF65-F5344CB8AC3E}">
        <p14:creationId xmlns:p14="http://schemas.microsoft.com/office/powerpoint/2010/main" val="3441870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1824C3B-5522-0E43-A5AA-1F687462E5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27584" y="373225"/>
            <a:ext cx="6519707" cy="6270171"/>
          </a:xfrm>
          <a:prstGeom prst="rect">
            <a:avLst/>
          </a:prstGeom>
        </p:spPr>
      </p:pic>
      <p:sp>
        <p:nvSpPr>
          <p:cNvPr id="3" name="Rectángulo 2">
            <a:extLst>
              <a:ext uri="{FF2B5EF4-FFF2-40B4-BE49-F238E27FC236}">
                <a16:creationId xmlns:a16="http://schemas.microsoft.com/office/drawing/2014/main" id="{55CBAC03-33DC-3E42-9234-4BFF8A501970}"/>
              </a:ext>
            </a:extLst>
          </p:cNvPr>
          <p:cNvSpPr/>
          <p:nvPr/>
        </p:nvSpPr>
        <p:spPr>
          <a:xfrm>
            <a:off x="1242391" y="5605670"/>
            <a:ext cx="1749287" cy="8547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4" name="Elipse 3">
            <a:extLst>
              <a:ext uri="{FF2B5EF4-FFF2-40B4-BE49-F238E27FC236}">
                <a16:creationId xmlns:a16="http://schemas.microsoft.com/office/drawing/2014/main" id="{F1FFD8DA-E630-014C-AC0F-DDF895B6CC90}"/>
              </a:ext>
            </a:extLst>
          </p:cNvPr>
          <p:cNvSpPr/>
          <p:nvPr/>
        </p:nvSpPr>
        <p:spPr>
          <a:xfrm>
            <a:off x="1858617" y="976774"/>
            <a:ext cx="3319669" cy="33865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Tree>
    <p:extLst>
      <p:ext uri="{BB962C8B-B14F-4D97-AF65-F5344CB8AC3E}">
        <p14:creationId xmlns:p14="http://schemas.microsoft.com/office/powerpoint/2010/main" val="18565429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87E5791-7A86-4343-89CA-958AA1A1703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89958" y="177861"/>
            <a:ext cx="6938662" cy="6687553"/>
          </a:xfrm>
          <a:prstGeom prst="rect">
            <a:avLst/>
          </a:prstGeom>
        </p:spPr>
      </p:pic>
      <p:sp>
        <p:nvSpPr>
          <p:cNvPr id="6" name="CuadroTexto 5">
            <a:extLst>
              <a:ext uri="{FF2B5EF4-FFF2-40B4-BE49-F238E27FC236}">
                <a16:creationId xmlns:a16="http://schemas.microsoft.com/office/drawing/2014/main" id="{BD416FC4-126C-584F-9FA7-03D814D25DA6}"/>
              </a:ext>
            </a:extLst>
          </p:cNvPr>
          <p:cNvSpPr txBox="1"/>
          <p:nvPr/>
        </p:nvSpPr>
        <p:spPr>
          <a:xfrm>
            <a:off x="7382974" y="276447"/>
            <a:ext cx="542136" cy="523220"/>
          </a:xfrm>
          <a:prstGeom prst="rect">
            <a:avLst/>
          </a:prstGeom>
          <a:noFill/>
        </p:spPr>
        <p:txBody>
          <a:bodyPr wrap="none" rtlCol="0">
            <a:spAutoFit/>
          </a:bodyPr>
          <a:lstStyle/>
          <a:p>
            <a:r>
              <a:rPr lang="es-PA" sz="2800" dirty="0"/>
              <a:t>T7</a:t>
            </a:r>
          </a:p>
        </p:txBody>
      </p:sp>
      <p:sp>
        <p:nvSpPr>
          <p:cNvPr id="8" name="Rectángulo 7">
            <a:extLst>
              <a:ext uri="{FF2B5EF4-FFF2-40B4-BE49-F238E27FC236}">
                <a16:creationId xmlns:a16="http://schemas.microsoft.com/office/drawing/2014/main" id="{B15E000A-7E6C-DA4E-8848-1FCF5DA9ADD5}"/>
              </a:ext>
            </a:extLst>
          </p:cNvPr>
          <p:cNvSpPr/>
          <p:nvPr/>
        </p:nvSpPr>
        <p:spPr>
          <a:xfrm>
            <a:off x="1141228" y="5266661"/>
            <a:ext cx="1566531" cy="1105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9" name="Imagen 8" descr="Imagen que contiene pastel, tabla, hecho, llenado&#10;&#10;Descripción generada automáticamente">
            <a:extLst>
              <a:ext uri="{FF2B5EF4-FFF2-40B4-BE49-F238E27FC236}">
                <a16:creationId xmlns:a16="http://schemas.microsoft.com/office/drawing/2014/main" id="{BDC14B30-0B8D-834C-B7F1-87246C5C0ABE}"/>
              </a:ext>
            </a:extLst>
          </p:cNvPr>
          <p:cNvPicPr>
            <a:picLocks noChangeAspect="1"/>
          </p:cNvPicPr>
          <p:nvPr/>
        </p:nvPicPr>
        <p:blipFill>
          <a:blip r:embed="rId4">
            <a:alphaModFix/>
          </a:blip>
          <a:stretch>
            <a:fillRect/>
          </a:stretch>
        </p:blipFill>
        <p:spPr>
          <a:xfrm rot="18292396">
            <a:off x="-534655" y="-262076"/>
            <a:ext cx="8796328" cy="8972255"/>
          </a:xfrm>
          <a:prstGeom prst="rect">
            <a:avLst/>
          </a:prstGeom>
        </p:spPr>
      </p:pic>
    </p:spTree>
    <p:extLst>
      <p:ext uri="{BB962C8B-B14F-4D97-AF65-F5344CB8AC3E}">
        <p14:creationId xmlns:p14="http://schemas.microsoft.com/office/powerpoint/2010/main" val="76116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200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F55202A-4C49-944B-9870-42D9C0D408B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89958" y="177861"/>
            <a:ext cx="6938662" cy="6687553"/>
          </a:xfrm>
          <a:prstGeom prst="rect">
            <a:avLst/>
          </a:prstGeom>
        </p:spPr>
      </p:pic>
      <p:sp>
        <p:nvSpPr>
          <p:cNvPr id="2" name="Rectángulo 1">
            <a:extLst>
              <a:ext uri="{FF2B5EF4-FFF2-40B4-BE49-F238E27FC236}">
                <a16:creationId xmlns:a16="http://schemas.microsoft.com/office/drawing/2014/main" id="{5AEE0760-7C54-B14A-A280-DB8F3152CB5F}"/>
              </a:ext>
            </a:extLst>
          </p:cNvPr>
          <p:cNvSpPr/>
          <p:nvPr/>
        </p:nvSpPr>
        <p:spPr>
          <a:xfrm rot="19970766">
            <a:off x="4178196" y="1999096"/>
            <a:ext cx="596283" cy="11321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6" name="Rectángulo 5">
            <a:extLst>
              <a:ext uri="{FF2B5EF4-FFF2-40B4-BE49-F238E27FC236}">
                <a16:creationId xmlns:a16="http://schemas.microsoft.com/office/drawing/2014/main" id="{C7D7EB33-4F24-E143-94A3-2607F019A4F1}"/>
              </a:ext>
            </a:extLst>
          </p:cNvPr>
          <p:cNvSpPr/>
          <p:nvPr/>
        </p:nvSpPr>
        <p:spPr>
          <a:xfrm>
            <a:off x="1297577" y="5691436"/>
            <a:ext cx="1227909" cy="509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7" name="Imagen 6">
            <a:extLst>
              <a:ext uri="{FF2B5EF4-FFF2-40B4-BE49-F238E27FC236}">
                <a16:creationId xmlns:a16="http://schemas.microsoft.com/office/drawing/2014/main" id="{6B5BE9DB-9175-1449-B8E8-DFCA7E7DB5F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198" y="4951740"/>
            <a:ext cx="750144" cy="1638183"/>
          </a:xfrm>
          <a:prstGeom prst="rect">
            <a:avLst/>
          </a:prstGeom>
        </p:spPr>
      </p:pic>
      <p:pic>
        <p:nvPicPr>
          <p:cNvPr id="4" name="Imagen 3" descr="Interfaz de usuario gráfica&#10;&#10;Descripción generada automáticamente">
            <a:extLst>
              <a:ext uri="{FF2B5EF4-FFF2-40B4-BE49-F238E27FC236}">
                <a16:creationId xmlns:a16="http://schemas.microsoft.com/office/drawing/2014/main" id="{F361D1A5-AEA4-6549-A50D-9E32A162788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4012" y="3677478"/>
            <a:ext cx="1121712" cy="1237569"/>
          </a:xfrm>
          <a:prstGeom prst="rect">
            <a:avLst/>
          </a:prstGeom>
        </p:spPr>
      </p:pic>
      <p:pic>
        <p:nvPicPr>
          <p:cNvPr id="9" name="Imagen 8" descr="Imagen que contiene foto, viendo, diferente, computadora&#10;&#10;Descripción generada automáticamente">
            <a:extLst>
              <a:ext uri="{FF2B5EF4-FFF2-40B4-BE49-F238E27FC236}">
                <a16:creationId xmlns:a16="http://schemas.microsoft.com/office/drawing/2014/main" id="{4C116561-8DAD-6E45-87A0-6C6CDA70A95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040" y="1383499"/>
            <a:ext cx="1121712" cy="1324094"/>
          </a:xfrm>
          <a:prstGeom prst="rect">
            <a:avLst/>
          </a:prstGeom>
        </p:spPr>
      </p:pic>
      <p:pic>
        <p:nvPicPr>
          <p:cNvPr id="10" name="Imagen 9" descr="Interfaz de usuario gráfica&#10;&#10;Descripción generada automáticamente">
            <a:extLst>
              <a:ext uri="{FF2B5EF4-FFF2-40B4-BE49-F238E27FC236}">
                <a16:creationId xmlns:a16="http://schemas.microsoft.com/office/drawing/2014/main" id="{4750F10E-F48B-8241-8ADA-A662E7D4162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5410" y="2712754"/>
            <a:ext cx="1321590" cy="1237569"/>
          </a:xfrm>
          <a:prstGeom prst="rect">
            <a:avLst/>
          </a:prstGeom>
        </p:spPr>
      </p:pic>
    </p:spTree>
    <p:extLst>
      <p:ext uri="{BB962C8B-B14F-4D97-AF65-F5344CB8AC3E}">
        <p14:creationId xmlns:p14="http://schemas.microsoft.com/office/powerpoint/2010/main" val="149579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comida, tabla, puesto, viejo&#10;&#10;Descripción generada automáticamente">
            <a:extLst>
              <a:ext uri="{FF2B5EF4-FFF2-40B4-BE49-F238E27FC236}">
                <a16:creationId xmlns:a16="http://schemas.microsoft.com/office/drawing/2014/main" id="{C8D4BC0C-8466-9D4E-8D40-D8EED662024D}"/>
              </a:ext>
            </a:extLst>
          </p:cNvPr>
          <p:cNvPicPr>
            <a:picLocks noChangeAspect="1"/>
          </p:cNvPicPr>
          <p:nvPr/>
        </p:nvPicPr>
        <p:blipFill>
          <a:blip r:embed="rId3"/>
          <a:stretch>
            <a:fillRect/>
          </a:stretch>
        </p:blipFill>
        <p:spPr>
          <a:xfrm>
            <a:off x="381000" y="812800"/>
            <a:ext cx="8382000" cy="5232400"/>
          </a:xfrm>
          <a:prstGeom prst="rect">
            <a:avLst/>
          </a:prstGeom>
        </p:spPr>
      </p:pic>
    </p:spTree>
    <p:extLst>
      <p:ext uri="{BB962C8B-B14F-4D97-AF65-F5344CB8AC3E}">
        <p14:creationId xmlns:p14="http://schemas.microsoft.com/office/powerpoint/2010/main" val="2492604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1A2FD8A-CE44-EA4F-86E6-7AB746DE896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198" y="4951740"/>
            <a:ext cx="750144" cy="1638183"/>
          </a:xfrm>
          <a:prstGeom prst="rect">
            <a:avLst/>
          </a:prstGeom>
        </p:spPr>
      </p:pic>
      <p:pic>
        <p:nvPicPr>
          <p:cNvPr id="5" name="Imagen 4">
            <a:extLst>
              <a:ext uri="{FF2B5EF4-FFF2-40B4-BE49-F238E27FC236}">
                <a16:creationId xmlns:a16="http://schemas.microsoft.com/office/drawing/2014/main" id="{DF55202A-4C49-944B-9870-42D9C0D408B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89958" y="177861"/>
            <a:ext cx="6938662" cy="6687553"/>
          </a:xfrm>
          <a:prstGeom prst="rect">
            <a:avLst/>
          </a:prstGeom>
        </p:spPr>
      </p:pic>
      <p:pic>
        <p:nvPicPr>
          <p:cNvPr id="4" name="Imagen 3">
            <a:extLst>
              <a:ext uri="{FF2B5EF4-FFF2-40B4-BE49-F238E27FC236}">
                <a16:creationId xmlns:a16="http://schemas.microsoft.com/office/drawing/2014/main" id="{000E6625-2A64-EE44-814D-A8260336593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11547" y="4777933"/>
            <a:ext cx="741178" cy="1985798"/>
          </a:xfrm>
          <a:prstGeom prst="rect">
            <a:avLst/>
          </a:prstGeom>
        </p:spPr>
      </p:pic>
      <p:sp>
        <p:nvSpPr>
          <p:cNvPr id="2" name="Rectángulo 1">
            <a:extLst>
              <a:ext uri="{FF2B5EF4-FFF2-40B4-BE49-F238E27FC236}">
                <a16:creationId xmlns:a16="http://schemas.microsoft.com/office/drawing/2014/main" id="{1621C992-F308-8047-A0D2-9BEF4B7EFFC9}"/>
              </a:ext>
            </a:extLst>
          </p:cNvPr>
          <p:cNvSpPr/>
          <p:nvPr/>
        </p:nvSpPr>
        <p:spPr>
          <a:xfrm rot="18511602">
            <a:off x="4447293" y="2177698"/>
            <a:ext cx="517686" cy="19376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7" name="Imagen 6">
            <a:extLst>
              <a:ext uri="{FF2B5EF4-FFF2-40B4-BE49-F238E27FC236}">
                <a16:creationId xmlns:a16="http://schemas.microsoft.com/office/drawing/2014/main" id="{A660EFE2-341E-2E47-9ED8-C5B3403E099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19565" y="5022830"/>
            <a:ext cx="985748" cy="1194495"/>
          </a:xfrm>
          <a:prstGeom prst="rect">
            <a:avLst/>
          </a:prstGeom>
        </p:spPr>
      </p:pic>
      <p:pic>
        <p:nvPicPr>
          <p:cNvPr id="10" name="Imagen 9" descr="Imagen que contiene interior, comida, perro, alimentos&#10;&#10;Descripción generada automáticamente">
            <a:extLst>
              <a:ext uri="{FF2B5EF4-FFF2-40B4-BE49-F238E27FC236}">
                <a16:creationId xmlns:a16="http://schemas.microsoft.com/office/drawing/2014/main" id="{90E5AF9E-AAA7-234B-9415-D10D4EABF09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300266" y="3331538"/>
            <a:ext cx="1624346" cy="1536842"/>
          </a:xfrm>
          <a:prstGeom prst="rect">
            <a:avLst/>
          </a:prstGeom>
        </p:spPr>
      </p:pic>
      <p:pic>
        <p:nvPicPr>
          <p:cNvPr id="11" name="Imagen 10" descr="Interfaz de usuario gráfica&#10;&#10;Descripción generada automáticamente">
            <a:extLst>
              <a:ext uri="{FF2B5EF4-FFF2-40B4-BE49-F238E27FC236}">
                <a16:creationId xmlns:a16="http://schemas.microsoft.com/office/drawing/2014/main" id="{2D18BF71-EE7A-D94D-9C17-FC3BFF9E152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4012" y="3677478"/>
            <a:ext cx="1121712" cy="1237569"/>
          </a:xfrm>
          <a:prstGeom prst="rect">
            <a:avLst/>
          </a:prstGeom>
        </p:spPr>
      </p:pic>
      <p:pic>
        <p:nvPicPr>
          <p:cNvPr id="12" name="Imagen 11" descr="Imagen que contiene foto, viendo, diferente, computadora&#10;&#10;Descripción generada automáticamente">
            <a:extLst>
              <a:ext uri="{FF2B5EF4-FFF2-40B4-BE49-F238E27FC236}">
                <a16:creationId xmlns:a16="http://schemas.microsoft.com/office/drawing/2014/main" id="{72077779-CBB9-2149-8059-0E2E209E6C6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0040" y="1383499"/>
            <a:ext cx="1121712" cy="1324094"/>
          </a:xfrm>
          <a:prstGeom prst="rect">
            <a:avLst/>
          </a:prstGeom>
        </p:spPr>
      </p:pic>
      <p:pic>
        <p:nvPicPr>
          <p:cNvPr id="13" name="Imagen 12" descr="Interfaz de usuario gráfica&#10;&#10;Descripción generada automáticamente">
            <a:extLst>
              <a:ext uri="{FF2B5EF4-FFF2-40B4-BE49-F238E27FC236}">
                <a16:creationId xmlns:a16="http://schemas.microsoft.com/office/drawing/2014/main" id="{C237B99B-A5FA-D842-9073-E32024E82B3B}"/>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95410" y="2712754"/>
            <a:ext cx="1321590" cy="1237569"/>
          </a:xfrm>
          <a:prstGeom prst="rect">
            <a:avLst/>
          </a:prstGeom>
        </p:spPr>
      </p:pic>
      <p:pic>
        <p:nvPicPr>
          <p:cNvPr id="15" name="Imagen 14" descr="Imagen que contiene cerca, comida, pieza, tabla&#10;&#10;Descripción generada automáticamente">
            <a:extLst>
              <a:ext uri="{FF2B5EF4-FFF2-40B4-BE49-F238E27FC236}">
                <a16:creationId xmlns:a16="http://schemas.microsoft.com/office/drawing/2014/main" id="{5A136ABE-0F7E-4147-8101-E7C95AC23D8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462370" y="2118575"/>
            <a:ext cx="1532007" cy="1129748"/>
          </a:xfrm>
          <a:prstGeom prst="rect">
            <a:avLst/>
          </a:prstGeom>
        </p:spPr>
      </p:pic>
      <p:pic>
        <p:nvPicPr>
          <p:cNvPr id="17" name="Imagen 16" descr="Imagen que contiene roca, parado, pequeño, joven&#10;&#10;Descripción generada automáticamente">
            <a:extLst>
              <a:ext uri="{FF2B5EF4-FFF2-40B4-BE49-F238E27FC236}">
                <a16:creationId xmlns:a16="http://schemas.microsoft.com/office/drawing/2014/main" id="{FFFD1A69-4009-DD41-BDFE-9D0EED7EB6B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462370" y="913719"/>
            <a:ext cx="1535411" cy="1129748"/>
          </a:xfrm>
          <a:prstGeom prst="rect">
            <a:avLst/>
          </a:prstGeom>
        </p:spPr>
      </p:pic>
    </p:spTree>
    <p:extLst>
      <p:ext uri="{BB962C8B-B14F-4D97-AF65-F5344CB8AC3E}">
        <p14:creationId xmlns:p14="http://schemas.microsoft.com/office/powerpoint/2010/main" val="356518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F55202A-4C49-944B-9870-42D9C0D408B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89958" y="177861"/>
            <a:ext cx="6938662" cy="6687553"/>
          </a:xfrm>
          <a:prstGeom prst="rect">
            <a:avLst/>
          </a:prstGeom>
        </p:spPr>
      </p:pic>
      <p:pic>
        <p:nvPicPr>
          <p:cNvPr id="6" name="Imagen 5">
            <a:extLst>
              <a:ext uri="{FF2B5EF4-FFF2-40B4-BE49-F238E27FC236}">
                <a16:creationId xmlns:a16="http://schemas.microsoft.com/office/drawing/2014/main" id="{932FF243-C4E7-A746-85D9-4EA0EB1C022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62595" y="4951740"/>
            <a:ext cx="785999" cy="1768494"/>
          </a:xfrm>
          <a:prstGeom prst="rect">
            <a:avLst/>
          </a:prstGeom>
        </p:spPr>
      </p:pic>
      <p:sp>
        <p:nvSpPr>
          <p:cNvPr id="2" name="Rectángulo 1">
            <a:extLst>
              <a:ext uri="{FF2B5EF4-FFF2-40B4-BE49-F238E27FC236}">
                <a16:creationId xmlns:a16="http://schemas.microsoft.com/office/drawing/2014/main" id="{9E05C1F2-B2AC-4F4E-956D-26E6DEAC7542}"/>
              </a:ext>
            </a:extLst>
          </p:cNvPr>
          <p:cNvSpPr/>
          <p:nvPr/>
        </p:nvSpPr>
        <p:spPr>
          <a:xfrm rot="18415894">
            <a:off x="4496195" y="3652002"/>
            <a:ext cx="420643" cy="16791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9" name="Imagen 8">
            <a:extLst>
              <a:ext uri="{FF2B5EF4-FFF2-40B4-BE49-F238E27FC236}">
                <a16:creationId xmlns:a16="http://schemas.microsoft.com/office/drawing/2014/main" id="{DAD4CDC0-FAA0-194B-8A74-26785DE216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97856" y="5022830"/>
            <a:ext cx="1317992" cy="877467"/>
          </a:xfrm>
          <a:prstGeom prst="rect">
            <a:avLst/>
          </a:prstGeom>
        </p:spPr>
      </p:pic>
      <p:pic>
        <p:nvPicPr>
          <p:cNvPr id="11" name="Imagen 10">
            <a:extLst>
              <a:ext uri="{FF2B5EF4-FFF2-40B4-BE49-F238E27FC236}">
                <a16:creationId xmlns:a16="http://schemas.microsoft.com/office/drawing/2014/main" id="{A26DEA34-EDC9-C849-AE60-DB41B84AE2E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97856" y="5984030"/>
            <a:ext cx="1317993" cy="466590"/>
          </a:xfrm>
          <a:prstGeom prst="rect">
            <a:avLst/>
          </a:prstGeom>
        </p:spPr>
      </p:pic>
      <p:sp>
        <p:nvSpPr>
          <p:cNvPr id="12" name="Rectángulo 11">
            <a:extLst>
              <a:ext uri="{FF2B5EF4-FFF2-40B4-BE49-F238E27FC236}">
                <a16:creationId xmlns:a16="http://schemas.microsoft.com/office/drawing/2014/main" id="{8D85D667-15A8-424D-A231-1459A96D3E81}"/>
              </a:ext>
            </a:extLst>
          </p:cNvPr>
          <p:cNvSpPr/>
          <p:nvPr/>
        </p:nvSpPr>
        <p:spPr>
          <a:xfrm>
            <a:off x="1297577" y="5691436"/>
            <a:ext cx="1227909" cy="509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14" name="Imagen 13">
            <a:extLst>
              <a:ext uri="{FF2B5EF4-FFF2-40B4-BE49-F238E27FC236}">
                <a16:creationId xmlns:a16="http://schemas.microsoft.com/office/drawing/2014/main" id="{AA26B02C-4E78-EF41-8AC2-B44F85C44FC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2198" y="4951740"/>
            <a:ext cx="750144" cy="1638183"/>
          </a:xfrm>
          <a:prstGeom prst="rect">
            <a:avLst/>
          </a:prstGeom>
        </p:spPr>
      </p:pic>
      <p:pic>
        <p:nvPicPr>
          <p:cNvPr id="15" name="Imagen 14">
            <a:extLst>
              <a:ext uri="{FF2B5EF4-FFF2-40B4-BE49-F238E27FC236}">
                <a16:creationId xmlns:a16="http://schemas.microsoft.com/office/drawing/2014/main" id="{D363AE9D-2F51-5343-B522-39B7AFF6DC7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11547" y="4777933"/>
            <a:ext cx="741178" cy="1985798"/>
          </a:xfrm>
          <a:prstGeom prst="rect">
            <a:avLst/>
          </a:prstGeom>
        </p:spPr>
      </p:pic>
      <p:pic>
        <p:nvPicPr>
          <p:cNvPr id="16" name="Imagen 15">
            <a:extLst>
              <a:ext uri="{FF2B5EF4-FFF2-40B4-BE49-F238E27FC236}">
                <a16:creationId xmlns:a16="http://schemas.microsoft.com/office/drawing/2014/main" id="{1D0B8326-AA78-8348-958B-5FA77557917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19565" y="5022830"/>
            <a:ext cx="985748" cy="1194495"/>
          </a:xfrm>
          <a:prstGeom prst="rect">
            <a:avLst/>
          </a:prstGeom>
        </p:spPr>
      </p:pic>
      <p:pic>
        <p:nvPicPr>
          <p:cNvPr id="13" name="Imagen 12" descr="Imagen que contiene interior, comida, perro, alimentos&#10;&#10;Descripción generada automáticamente">
            <a:extLst>
              <a:ext uri="{FF2B5EF4-FFF2-40B4-BE49-F238E27FC236}">
                <a16:creationId xmlns:a16="http://schemas.microsoft.com/office/drawing/2014/main" id="{20A1F5B3-3B01-FA4E-A811-9E474B17416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300266" y="3331538"/>
            <a:ext cx="1624346" cy="1536842"/>
          </a:xfrm>
          <a:prstGeom prst="rect">
            <a:avLst/>
          </a:prstGeom>
        </p:spPr>
      </p:pic>
      <p:pic>
        <p:nvPicPr>
          <p:cNvPr id="17" name="Imagen 16" descr="Imagen que contiene foto, viendo, diferente, computadora&#10;&#10;Descripción generada automáticamente">
            <a:extLst>
              <a:ext uri="{FF2B5EF4-FFF2-40B4-BE49-F238E27FC236}">
                <a16:creationId xmlns:a16="http://schemas.microsoft.com/office/drawing/2014/main" id="{D75B06D7-D192-5B4F-BD74-6F8ADE7E3F3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0040" y="1383499"/>
            <a:ext cx="1121712" cy="1324094"/>
          </a:xfrm>
          <a:prstGeom prst="rect">
            <a:avLst/>
          </a:prstGeom>
        </p:spPr>
      </p:pic>
      <p:pic>
        <p:nvPicPr>
          <p:cNvPr id="18" name="Imagen 17" descr="Interfaz de usuario gráfica&#10;&#10;Descripción generada automáticamente">
            <a:extLst>
              <a:ext uri="{FF2B5EF4-FFF2-40B4-BE49-F238E27FC236}">
                <a16:creationId xmlns:a16="http://schemas.microsoft.com/office/drawing/2014/main" id="{1A15BF0E-B23A-974F-99A6-BA35807D395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95410" y="2712754"/>
            <a:ext cx="1321590" cy="1237569"/>
          </a:xfrm>
          <a:prstGeom prst="rect">
            <a:avLst/>
          </a:prstGeom>
        </p:spPr>
      </p:pic>
      <p:pic>
        <p:nvPicPr>
          <p:cNvPr id="19" name="Imagen 18" descr="Imagen que contiene cerca, comida, pieza, tabla&#10;&#10;Descripción generada automáticamente">
            <a:extLst>
              <a:ext uri="{FF2B5EF4-FFF2-40B4-BE49-F238E27FC236}">
                <a16:creationId xmlns:a16="http://schemas.microsoft.com/office/drawing/2014/main" id="{A9F29191-A169-714C-8D37-A2F405A367A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462370" y="2118575"/>
            <a:ext cx="1532007" cy="1129748"/>
          </a:xfrm>
          <a:prstGeom prst="rect">
            <a:avLst/>
          </a:prstGeom>
        </p:spPr>
      </p:pic>
      <p:pic>
        <p:nvPicPr>
          <p:cNvPr id="20" name="Imagen 19" descr="Imagen que contiene roca, parado, pequeño, joven&#10;&#10;Descripción generada automáticamente">
            <a:extLst>
              <a:ext uri="{FF2B5EF4-FFF2-40B4-BE49-F238E27FC236}">
                <a16:creationId xmlns:a16="http://schemas.microsoft.com/office/drawing/2014/main" id="{3B31E1A5-ACA6-4A4A-8572-7F96DAEA596A}"/>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462370" y="913719"/>
            <a:ext cx="1535411" cy="1129748"/>
          </a:xfrm>
          <a:prstGeom prst="rect">
            <a:avLst/>
          </a:prstGeom>
        </p:spPr>
      </p:pic>
      <p:pic>
        <p:nvPicPr>
          <p:cNvPr id="4" name="Imagen 3" descr="Imagen que contiene pieza, edificio, tabla, pastel&#10;&#10;Descripción generada automáticamente">
            <a:extLst>
              <a:ext uri="{FF2B5EF4-FFF2-40B4-BE49-F238E27FC236}">
                <a16:creationId xmlns:a16="http://schemas.microsoft.com/office/drawing/2014/main" id="{B6C2B61F-1879-B245-856D-1CC39611DF7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179913" y="4309660"/>
            <a:ext cx="1245566" cy="685061"/>
          </a:xfrm>
          <a:prstGeom prst="rect">
            <a:avLst/>
          </a:prstGeom>
        </p:spPr>
      </p:pic>
    </p:spTree>
    <p:extLst>
      <p:ext uri="{BB962C8B-B14F-4D97-AF65-F5344CB8AC3E}">
        <p14:creationId xmlns:p14="http://schemas.microsoft.com/office/powerpoint/2010/main" val="235162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F55202A-4C49-944B-9870-42D9C0D408B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89958" y="177861"/>
            <a:ext cx="6938662" cy="6687553"/>
          </a:xfrm>
          <a:prstGeom prst="rect">
            <a:avLst/>
          </a:prstGeom>
        </p:spPr>
      </p:pic>
      <p:sp>
        <p:nvSpPr>
          <p:cNvPr id="2" name="Rectángulo 1">
            <a:extLst>
              <a:ext uri="{FF2B5EF4-FFF2-40B4-BE49-F238E27FC236}">
                <a16:creationId xmlns:a16="http://schemas.microsoft.com/office/drawing/2014/main" id="{9E05C1F2-B2AC-4F4E-956D-26E6DEAC7542}"/>
              </a:ext>
            </a:extLst>
          </p:cNvPr>
          <p:cNvSpPr/>
          <p:nvPr/>
        </p:nvSpPr>
        <p:spPr>
          <a:xfrm rot="18081654">
            <a:off x="4355418" y="3895422"/>
            <a:ext cx="141251" cy="10679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2" name="Rectángulo 11">
            <a:extLst>
              <a:ext uri="{FF2B5EF4-FFF2-40B4-BE49-F238E27FC236}">
                <a16:creationId xmlns:a16="http://schemas.microsoft.com/office/drawing/2014/main" id="{8D85D667-15A8-424D-A231-1459A96D3E81}"/>
              </a:ext>
            </a:extLst>
          </p:cNvPr>
          <p:cNvSpPr/>
          <p:nvPr/>
        </p:nvSpPr>
        <p:spPr>
          <a:xfrm>
            <a:off x="1297577" y="5691436"/>
            <a:ext cx="1227909" cy="509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8" name="Imagen 7">
            <a:extLst>
              <a:ext uri="{FF2B5EF4-FFF2-40B4-BE49-F238E27FC236}">
                <a16:creationId xmlns:a16="http://schemas.microsoft.com/office/drawing/2014/main" id="{1730E673-42AB-DF4E-A9E9-E67D54B76B1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46949" y="5639936"/>
            <a:ext cx="543624" cy="1049151"/>
          </a:xfrm>
          <a:prstGeom prst="rect">
            <a:avLst/>
          </a:prstGeom>
        </p:spPr>
      </p:pic>
      <p:pic>
        <p:nvPicPr>
          <p:cNvPr id="14" name="Imagen 13">
            <a:extLst>
              <a:ext uri="{FF2B5EF4-FFF2-40B4-BE49-F238E27FC236}">
                <a16:creationId xmlns:a16="http://schemas.microsoft.com/office/drawing/2014/main" id="{E1614516-5A28-414F-8F0B-4607218596A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62595" y="4951740"/>
            <a:ext cx="785999" cy="1768494"/>
          </a:xfrm>
          <a:prstGeom prst="rect">
            <a:avLst/>
          </a:prstGeom>
        </p:spPr>
      </p:pic>
      <p:pic>
        <p:nvPicPr>
          <p:cNvPr id="17" name="Imagen 16">
            <a:extLst>
              <a:ext uri="{FF2B5EF4-FFF2-40B4-BE49-F238E27FC236}">
                <a16:creationId xmlns:a16="http://schemas.microsoft.com/office/drawing/2014/main" id="{DF28592A-4BE4-1245-8D2F-B8684FB7671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2198" y="4951740"/>
            <a:ext cx="750144" cy="1638183"/>
          </a:xfrm>
          <a:prstGeom prst="rect">
            <a:avLst/>
          </a:prstGeom>
        </p:spPr>
      </p:pic>
      <p:pic>
        <p:nvPicPr>
          <p:cNvPr id="18" name="Imagen 17">
            <a:extLst>
              <a:ext uri="{FF2B5EF4-FFF2-40B4-BE49-F238E27FC236}">
                <a16:creationId xmlns:a16="http://schemas.microsoft.com/office/drawing/2014/main" id="{3B275A24-5378-B348-AC3F-94E26B8EF70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11547" y="4777933"/>
            <a:ext cx="741178" cy="1985798"/>
          </a:xfrm>
          <a:prstGeom prst="rect">
            <a:avLst/>
          </a:prstGeom>
        </p:spPr>
      </p:pic>
      <p:pic>
        <p:nvPicPr>
          <p:cNvPr id="13" name="Imagen 12">
            <a:extLst>
              <a:ext uri="{FF2B5EF4-FFF2-40B4-BE49-F238E27FC236}">
                <a16:creationId xmlns:a16="http://schemas.microsoft.com/office/drawing/2014/main" id="{B7E149CB-9E15-AD42-937E-C1337A96508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97856" y="5022830"/>
            <a:ext cx="1317992" cy="877467"/>
          </a:xfrm>
          <a:prstGeom prst="rect">
            <a:avLst/>
          </a:prstGeom>
        </p:spPr>
      </p:pic>
      <p:pic>
        <p:nvPicPr>
          <p:cNvPr id="20" name="Imagen 19">
            <a:extLst>
              <a:ext uri="{FF2B5EF4-FFF2-40B4-BE49-F238E27FC236}">
                <a16:creationId xmlns:a16="http://schemas.microsoft.com/office/drawing/2014/main" id="{F95935BD-5D4C-5649-95BA-553E2434FF7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197856" y="5984030"/>
            <a:ext cx="1317993" cy="466590"/>
          </a:xfrm>
          <a:prstGeom prst="rect">
            <a:avLst/>
          </a:prstGeom>
        </p:spPr>
      </p:pic>
      <p:pic>
        <p:nvPicPr>
          <p:cNvPr id="21" name="Imagen 20">
            <a:extLst>
              <a:ext uri="{FF2B5EF4-FFF2-40B4-BE49-F238E27FC236}">
                <a16:creationId xmlns:a16="http://schemas.microsoft.com/office/drawing/2014/main" id="{E87449A3-E211-634D-885D-3C2C16A9C78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619565" y="5022830"/>
            <a:ext cx="985748" cy="1194495"/>
          </a:xfrm>
          <a:prstGeom prst="rect">
            <a:avLst/>
          </a:prstGeom>
        </p:spPr>
      </p:pic>
      <p:pic>
        <p:nvPicPr>
          <p:cNvPr id="22" name="Imagen 21" descr="Imagen que contiene interior, comida, perro, alimentos&#10;&#10;Descripción generada automáticamente">
            <a:extLst>
              <a:ext uri="{FF2B5EF4-FFF2-40B4-BE49-F238E27FC236}">
                <a16:creationId xmlns:a16="http://schemas.microsoft.com/office/drawing/2014/main" id="{85401A5D-7893-D942-83A2-28324C6F6A27}"/>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300266" y="3331538"/>
            <a:ext cx="1624346" cy="1536842"/>
          </a:xfrm>
          <a:prstGeom prst="rect">
            <a:avLst/>
          </a:prstGeom>
        </p:spPr>
      </p:pic>
      <p:pic>
        <p:nvPicPr>
          <p:cNvPr id="23" name="Imagen 22" descr="Imagen que contiene foto, viendo, diferente, computadora&#10;&#10;Descripción generada automáticamente">
            <a:extLst>
              <a:ext uri="{FF2B5EF4-FFF2-40B4-BE49-F238E27FC236}">
                <a16:creationId xmlns:a16="http://schemas.microsoft.com/office/drawing/2014/main" id="{3D49EA4B-6D8A-114C-AEA5-AB9EA4FFFC4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0040" y="1383499"/>
            <a:ext cx="1121712" cy="1324094"/>
          </a:xfrm>
          <a:prstGeom prst="rect">
            <a:avLst/>
          </a:prstGeom>
        </p:spPr>
      </p:pic>
      <p:pic>
        <p:nvPicPr>
          <p:cNvPr id="24" name="Imagen 23" descr="Interfaz de usuario gráfica&#10;&#10;Descripción generada automáticamente">
            <a:extLst>
              <a:ext uri="{FF2B5EF4-FFF2-40B4-BE49-F238E27FC236}">
                <a16:creationId xmlns:a16="http://schemas.microsoft.com/office/drawing/2014/main" id="{6BC14674-BF27-4845-AABC-E4FA5ECE07C7}"/>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95410" y="2712754"/>
            <a:ext cx="1321590" cy="1237569"/>
          </a:xfrm>
          <a:prstGeom prst="rect">
            <a:avLst/>
          </a:prstGeom>
        </p:spPr>
      </p:pic>
      <p:pic>
        <p:nvPicPr>
          <p:cNvPr id="25" name="Imagen 24" descr="Imagen que contiene cerca, comida, pieza, tabla&#10;&#10;Descripción generada automáticamente">
            <a:extLst>
              <a:ext uri="{FF2B5EF4-FFF2-40B4-BE49-F238E27FC236}">
                <a16:creationId xmlns:a16="http://schemas.microsoft.com/office/drawing/2014/main" id="{030B89BD-5A09-AD42-9F1E-750F6BBF115D}"/>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462370" y="2118575"/>
            <a:ext cx="1532007" cy="1129748"/>
          </a:xfrm>
          <a:prstGeom prst="rect">
            <a:avLst/>
          </a:prstGeom>
        </p:spPr>
      </p:pic>
      <p:pic>
        <p:nvPicPr>
          <p:cNvPr id="26" name="Imagen 25" descr="Imagen que contiene roca, parado, pequeño, joven&#10;&#10;Descripción generada automáticamente">
            <a:extLst>
              <a:ext uri="{FF2B5EF4-FFF2-40B4-BE49-F238E27FC236}">
                <a16:creationId xmlns:a16="http://schemas.microsoft.com/office/drawing/2014/main" id="{6D238D83-4BE8-5446-81F4-2C23EC8D3922}"/>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462370" y="913719"/>
            <a:ext cx="1535411" cy="1129748"/>
          </a:xfrm>
          <a:prstGeom prst="rect">
            <a:avLst/>
          </a:prstGeom>
        </p:spPr>
      </p:pic>
      <p:pic>
        <p:nvPicPr>
          <p:cNvPr id="27" name="Imagen 26" descr="Imagen que contiene pieza, edificio, tabla, pastel&#10;&#10;Descripción generada automáticamente">
            <a:extLst>
              <a:ext uri="{FF2B5EF4-FFF2-40B4-BE49-F238E27FC236}">
                <a16:creationId xmlns:a16="http://schemas.microsoft.com/office/drawing/2014/main" id="{14F07DF1-CCDC-F84B-BC95-1DC1EAB56BA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179913" y="4309660"/>
            <a:ext cx="1245566" cy="685061"/>
          </a:xfrm>
          <a:prstGeom prst="rect">
            <a:avLst/>
          </a:prstGeom>
        </p:spPr>
      </p:pic>
      <p:pic>
        <p:nvPicPr>
          <p:cNvPr id="4" name="Imagen 3" descr="Imagen que contiene deporte, competencia de atletismo, tablero&#10;&#10;Descripción generada automáticamente">
            <a:extLst>
              <a:ext uri="{FF2B5EF4-FFF2-40B4-BE49-F238E27FC236}">
                <a16:creationId xmlns:a16="http://schemas.microsoft.com/office/drawing/2014/main" id="{0B05DB32-2D9B-014C-899D-83D1BB038168}"/>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579793" y="5111010"/>
            <a:ext cx="1308814" cy="509067"/>
          </a:xfrm>
          <a:prstGeom prst="rect">
            <a:avLst/>
          </a:prstGeom>
        </p:spPr>
      </p:pic>
    </p:spTree>
    <p:extLst>
      <p:ext uri="{BB962C8B-B14F-4D97-AF65-F5344CB8AC3E}">
        <p14:creationId xmlns:p14="http://schemas.microsoft.com/office/powerpoint/2010/main" val="79985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F55202A-4C49-944B-9870-42D9C0D408B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89958" y="177861"/>
            <a:ext cx="6938662" cy="6687553"/>
          </a:xfrm>
          <a:prstGeom prst="rect">
            <a:avLst/>
          </a:prstGeom>
        </p:spPr>
      </p:pic>
      <p:sp>
        <p:nvSpPr>
          <p:cNvPr id="12" name="Rectángulo 11">
            <a:extLst>
              <a:ext uri="{FF2B5EF4-FFF2-40B4-BE49-F238E27FC236}">
                <a16:creationId xmlns:a16="http://schemas.microsoft.com/office/drawing/2014/main" id="{8D85D667-15A8-424D-A231-1459A96D3E81}"/>
              </a:ext>
            </a:extLst>
          </p:cNvPr>
          <p:cNvSpPr/>
          <p:nvPr/>
        </p:nvSpPr>
        <p:spPr>
          <a:xfrm>
            <a:off x="1297577" y="5691436"/>
            <a:ext cx="1227909" cy="509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14" name="Imagen 13">
            <a:extLst>
              <a:ext uri="{FF2B5EF4-FFF2-40B4-BE49-F238E27FC236}">
                <a16:creationId xmlns:a16="http://schemas.microsoft.com/office/drawing/2014/main" id="{F7F98EBA-F7DA-3A49-A632-A7AB653E752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46949" y="5639936"/>
            <a:ext cx="543624" cy="1049151"/>
          </a:xfrm>
          <a:prstGeom prst="rect">
            <a:avLst/>
          </a:prstGeom>
        </p:spPr>
      </p:pic>
      <p:pic>
        <p:nvPicPr>
          <p:cNvPr id="15" name="Imagen 14">
            <a:extLst>
              <a:ext uri="{FF2B5EF4-FFF2-40B4-BE49-F238E27FC236}">
                <a16:creationId xmlns:a16="http://schemas.microsoft.com/office/drawing/2014/main" id="{B6489DFF-BDE8-754A-B1FE-1DE13F8A803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62595" y="4951740"/>
            <a:ext cx="785999" cy="1768494"/>
          </a:xfrm>
          <a:prstGeom prst="rect">
            <a:avLst/>
          </a:prstGeom>
        </p:spPr>
      </p:pic>
      <p:pic>
        <p:nvPicPr>
          <p:cNvPr id="18" name="Imagen 17">
            <a:extLst>
              <a:ext uri="{FF2B5EF4-FFF2-40B4-BE49-F238E27FC236}">
                <a16:creationId xmlns:a16="http://schemas.microsoft.com/office/drawing/2014/main" id="{4B79D8B2-8774-CA44-BAE1-609600BE829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2198" y="4951740"/>
            <a:ext cx="750144" cy="1638183"/>
          </a:xfrm>
          <a:prstGeom prst="rect">
            <a:avLst/>
          </a:prstGeom>
        </p:spPr>
      </p:pic>
      <p:pic>
        <p:nvPicPr>
          <p:cNvPr id="19" name="Imagen 18">
            <a:extLst>
              <a:ext uri="{FF2B5EF4-FFF2-40B4-BE49-F238E27FC236}">
                <a16:creationId xmlns:a16="http://schemas.microsoft.com/office/drawing/2014/main" id="{4A158627-4D58-2444-A944-D44FB7A4943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11547" y="4777933"/>
            <a:ext cx="741178" cy="1985798"/>
          </a:xfrm>
          <a:prstGeom prst="rect">
            <a:avLst/>
          </a:prstGeom>
        </p:spPr>
      </p:pic>
      <p:pic>
        <p:nvPicPr>
          <p:cNvPr id="23" name="Imagen 22">
            <a:extLst>
              <a:ext uri="{FF2B5EF4-FFF2-40B4-BE49-F238E27FC236}">
                <a16:creationId xmlns:a16="http://schemas.microsoft.com/office/drawing/2014/main" id="{0FE878D8-BEF1-954F-BC5C-C1684138D61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68939" y="4652190"/>
            <a:ext cx="1221683" cy="893274"/>
          </a:xfrm>
          <a:prstGeom prst="rect">
            <a:avLst/>
          </a:prstGeom>
        </p:spPr>
      </p:pic>
      <p:pic>
        <p:nvPicPr>
          <p:cNvPr id="24" name="Imagen 23">
            <a:extLst>
              <a:ext uri="{FF2B5EF4-FFF2-40B4-BE49-F238E27FC236}">
                <a16:creationId xmlns:a16="http://schemas.microsoft.com/office/drawing/2014/main" id="{EA78BAF8-A0E7-924F-9707-6D4E6F8394F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161395" y="5589290"/>
            <a:ext cx="1221683" cy="1150442"/>
          </a:xfrm>
          <a:prstGeom prst="rect">
            <a:avLst/>
          </a:prstGeom>
        </p:spPr>
      </p:pic>
      <p:sp>
        <p:nvSpPr>
          <p:cNvPr id="25" name="Rectángulo 24">
            <a:extLst>
              <a:ext uri="{FF2B5EF4-FFF2-40B4-BE49-F238E27FC236}">
                <a16:creationId xmlns:a16="http://schemas.microsoft.com/office/drawing/2014/main" id="{DF371B43-E79D-1844-B53F-2AFBCA87FDB9}"/>
              </a:ext>
            </a:extLst>
          </p:cNvPr>
          <p:cNvSpPr/>
          <p:nvPr/>
        </p:nvSpPr>
        <p:spPr>
          <a:xfrm rot="18415894">
            <a:off x="4156561" y="3495248"/>
            <a:ext cx="420643" cy="16791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21" name="Imagen 20">
            <a:extLst>
              <a:ext uri="{FF2B5EF4-FFF2-40B4-BE49-F238E27FC236}">
                <a16:creationId xmlns:a16="http://schemas.microsoft.com/office/drawing/2014/main" id="{F7397052-FDDA-2747-8F5E-A0B07618859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197856" y="5022830"/>
            <a:ext cx="1317992" cy="877467"/>
          </a:xfrm>
          <a:prstGeom prst="rect">
            <a:avLst/>
          </a:prstGeom>
        </p:spPr>
      </p:pic>
      <p:pic>
        <p:nvPicPr>
          <p:cNvPr id="26" name="Imagen 25">
            <a:extLst>
              <a:ext uri="{FF2B5EF4-FFF2-40B4-BE49-F238E27FC236}">
                <a16:creationId xmlns:a16="http://schemas.microsoft.com/office/drawing/2014/main" id="{B6284EAB-F8C3-2944-B2C6-D2E3F0C0D7C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197856" y="5984030"/>
            <a:ext cx="1317993" cy="466590"/>
          </a:xfrm>
          <a:prstGeom prst="rect">
            <a:avLst/>
          </a:prstGeom>
        </p:spPr>
      </p:pic>
      <p:pic>
        <p:nvPicPr>
          <p:cNvPr id="27" name="Imagen 26">
            <a:extLst>
              <a:ext uri="{FF2B5EF4-FFF2-40B4-BE49-F238E27FC236}">
                <a16:creationId xmlns:a16="http://schemas.microsoft.com/office/drawing/2014/main" id="{B3542299-E98F-E543-B448-45EEE7A1DD1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619565" y="5022830"/>
            <a:ext cx="985748" cy="1194495"/>
          </a:xfrm>
          <a:prstGeom prst="rect">
            <a:avLst/>
          </a:prstGeom>
        </p:spPr>
      </p:pic>
      <p:pic>
        <p:nvPicPr>
          <p:cNvPr id="28" name="Imagen 27" descr="Imagen que contiene interior, comida, perro, alimentos&#10;&#10;Descripción generada automáticamente">
            <a:extLst>
              <a:ext uri="{FF2B5EF4-FFF2-40B4-BE49-F238E27FC236}">
                <a16:creationId xmlns:a16="http://schemas.microsoft.com/office/drawing/2014/main" id="{29FE2AB0-229B-BA40-9D06-08886B5E71E2}"/>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300266" y="3331538"/>
            <a:ext cx="1624346" cy="1536842"/>
          </a:xfrm>
          <a:prstGeom prst="rect">
            <a:avLst/>
          </a:prstGeom>
        </p:spPr>
      </p:pic>
      <p:pic>
        <p:nvPicPr>
          <p:cNvPr id="29" name="Imagen 28" descr="Imagen que contiene foto, viendo, diferente, computadora&#10;&#10;Descripción generada automáticamente">
            <a:extLst>
              <a:ext uri="{FF2B5EF4-FFF2-40B4-BE49-F238E27FC236}">
                <a16:creationId xmlns:a16="http://schemas.microsoft.com/office/drawing/2014/main" id="{AF96A5BF-7933-8747-923D-8A8F4CE1A3C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0040" y="1383499"/>
            <a:ext cx="1121712" cy="1324094"/>
          </a:xfrm>
          <a:prstGeom prst="rect">
            <a:avLst/>
          </a:prstGeom>
        </p:spPr>
      </p:pic>
      <p:pic>
        <p:nvPicPr>
          <p:cNvPr id="30" name="Imagen 29" descr="Interfaz de usuario gráfica&#10;&#10;Descripción generada automáticamente">
            <a:extLst>
              <a:ext uri="{FF2B5EF4-FFF2-40B4-BE49-F238E27FC236}">
                <a16:creationId xmlns:a16="http://schemas.microsoft.com/office/drawing/2014/main" id="{B1FD4523-50E9-6F49-B582-38F900776371}"/>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95410" y="2712754"/>
            <a:ext cx="1321590" cy="1237569"/>
          </a:xfrm>
          <a:prstGeom prst="rect">
            <a:avLst/>
          </a:prstGeom>
        </p:spPr>
      </p:pic>
      <p:pic>
        <p:nvPicPr>
          <p:cNvPr id="31" name="Imagen 30" descr="Imagen que contiene cerca, comida, pieza, tabla&#10;&#10;Descripción generada automáticamente">
            <a:extLst>
              <a:ext uri="{FF2B5EF4-FFF2-40B4-BE49-F238E27FC236}">
                <a16:creationId xmlns:a16="http://schemas.microsoft.com/office/drawing/2014/main" id="{AF30F881-2854-A543-B4B1-CD6AC905950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462370" y="2118575"/>
            <a:ext cx="1532007" cy="1129748"/>
          </a:xfrm>
          <a:prstGeom prst="rect">
            <a:avLst/>
          </a:prstGeom>
        </p:spPr>
      </p:pic>
      <p:pic>
        <p:nvPicPr>
          <p:cNvPr id="32" name="Imagen 31" descr="Imagen que contiene roca, parado, pequeño, joven&#10;&#10;Descripción generada automáticamente">
            <a:extLst>
              <a:ext uri="{FF2B5EF4-FFF2-40B4-BE49-F238E27FC236}">
                <a16:creationId xmlns:a16="http://schemas.microsoft.com/office/drawing/2014/main" id="{65A82E68-70AC-1E4D-95D3-ECD926E5ED68}"/>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462370" y="913719"/>
            <a:ext cx="1535411" cy="1129748"/>
          </a:xfrm>
          <a:prstGeom prst="rect">
            <a:avLst/>
          </a:prstGeom>
        </p:spPr>
      </p:pic>
      <p:pic>
        <p:nvPicPr>
          <p:cNvPr id="33" name="Imagen 32" descr="Imagen que contiene pieza, edificio, tabla, pastel&#10;&#10;Descripción generada automáticamente">
            <a:extLst>
              <a:ext uri="{FF2B5EF4-FFF2-40B4-BE49-F238E27FC236}">
                <a16:creationId xmlns:a16="http://schemas.microsoft.com/office/drawing/2014/main" id="{FC484CAE-B309-4649-BC29-D537C8A2213A}"/>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179913" y="4309660"/>
            <a:ext cx="1245566" cy="685061"/>
          </a:xfrm>
          <a:prstGeom prst="rect">
            <a:avLst/>
          </a:prstGeom>
        </p:spPr>
      </p:pic>
      <p:pic>
        <p:nvPicPr>
          <p:cNvPr id="34" name="Imagen 33" descr="Imagen que contiene deporte, competencia de atletismo, tablero&#10;&#10;Descripción generada automáticamente">
            <a:extLst>
              <a:ext uri="{FF2B5EF4-FFF2-40B4-BE49-F238E27FC236}">
                <a16:creationId xmlns:a16="http://schemas.microsoft.com/office/drawing/2014/main" id="{ED381F35-808F-B241-92CF-D4F1EEABB1D1}"/>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579793" y="5111010"/>
            <a:ext cx="1308814" cy="509067"/>
          </a:xfrm>
          <a:prstGeom prst="rect">
            <a:avLst/>
          </a:prstGeom>
        </p:spPr>
      </p:pic>
      <p:pic>
        <p:nvPicPr>
          <p:cNvPr id="35" name="Imagen 34">
            <a:extLst>
              <a:ext uri="{FF2B5EF4-FFF2-40B4-BE49-F238E27FC236}">
                <a16:creationId xmlns:a16="http://schemas.microsoft.com/office/drawing/2014/main" id="{8304EB73-69E1-3940-8AC1-4647086A5078}"/>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5361845" y="5156824"/>
            <a:ext cx="740720" cy="1654412"/>
          </a:xfrm>
          <a:prstGeom prst="rect">
            <a:avLst/>
          </a:prstGeom>
        </p:spPr>
      </p:pic>
      <p:pic>
        <p:nvPicPr>
          <p:cNvPr id="3" name="Imagen 2">
            <a:extLst>
              <a:ext uri="{FF2B5EF4-FFF2-40B4-BE49-F238E27FC236}">
                <a16:creationId xmlns:a16="http://schemas.microsoft.com/office/drawing/2014/main" id="{21475DCA-B52A-584F-BD4A-7E75B8DD412B}"/>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6134605" y="3576005"/>
            <a:ext cx="1789992" cy="1037224"/>
          </a:xfrm>
          <a:prstGeom prst="rect">
            <a:avLst/>
          </a:prstGeom>
        </p:spPr>
      </p:pic>
    </p:spTree>
    <p:extLst>
      <p:ext uri="{BB962C8B-B14F-4D97-AF65-F5344CB8AC3E}">
        <p14:creationId xmlns:p14="http://schemas.microsoft.com/office/powerpoint/2010/main" val="265004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F55202A-4C49-944B-9870-42D9C0D408B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89958" y="177861"/>
            <a:ext cx="6938662" cy="6687553"/>
          </a:xfrm>
          <a:prstGeom prst="rect">
            <a:avLst/>
          </a:prstGeom>
        </p:spPr>
      </p:pic>
      <p:sp>
        <p:nvSpPr>
          <p:cNvPr id="12" name="Rectángulo 11">
            <a:extLst>
              <a:ext uri="{FF2B5EF4-FFF2-40B4-BE49-F238E27FC236}">
                <a16:creationId xmlns:a16="http://schemas.microsoft.com/office/drawing/2014/main" id="{B613BDF5-E883-FB4C-AEB5-F87DC92AA944}"/>
              </a:ext>
            </a:extLst>
          </p:cNvPr>
          <p:cNvSpPr/>
          <p:nvPr/>
        </p:nvSpPr>
        <p:spPr>
          <a:xfrm>
            <a:off x="1297577" y="5691436"/>
            <a:ext cx="1227909" cy="509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15" name="Imagen 14">
            <a:extLst>
              <a:ext uri="{FF2B5EF4-FFF2-40B4-BE49-F238E27FC236}">
                <a16:creationId xmlns:a16="http://schemas.microsoft.com/office/drawing/2014/main" id="{15ABC075-9AD9-9E49-AFFD-9FCE3F9AC6C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21322" y="5263339"/>
            <a:ext cx="686810" cy="1547897"/>
          </a:xfrm>
          <a:prstGeom prst="rect">
            <a:avLst/>
          </a:prstGeom>
        </p:spPr>
      </p:pic>
      <p:sp>
        <p:nvSpPr>
          <p:cNvPr id="16" name="Rectángulo 15">
            <a:extLst>
              <a:ext uri="{FF2B5EF4-FFF2-40B4-BE49-F238E27FC236}">
                <a16:creationId xmlns:a16="http://schemas.microsoft.com/office/drawing/2014/main" id="{91A96C56-3EB5-804C-A581-B634FBFDCF28}"/>
              </a:ext>
            </a:extLst>
          </p:cNvPr>
          <p:cNvSpPr/>
          <p:nvPr/>
        </p:nvSpPr>
        <p:spPr>
          <a:xfrm rot="18415894">
            <a:off x="4042825" y="3252394"/>
            <a:ext cx="344836" cy="10416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17" name="Imagen 16">
            <a:extLst>
              <a:ext uri="{FF2B5EF4-FFF2-40B4-BE49-F238E27FC236}">
                <a16:creationId xmlns:a16="http://schemas.microsoft.com/office/drawing/2014/main" id="{3B80A8D5-07EB-9C43-B84B-93201B986B6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46949" y="5639936"/>
            <a:ext cx="543624" cy="1049151"/>
          </a:xfrm>
          <a:prstGeom prst="rect">
            <a:avLst/>
          </a:prstGeom>
        </p:spPr>
      </p:pic>
      <p:pic>
        <p:nvPicPr>
          <p:cNvPr id="18" name="Imagen 17">
            <a:extLst>
              <a:ext uri="{FF2B5EF4-FFF2-40B4-BE49-F238E27FC236}">
                <a16:creationId xmlns:a16="http://schemas.microsoft.com/office/drawing/2014/main" id="{5F45D04A-DFEB-3743-BF6B-7D44B8B12CD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62595" y="4951740"/>
            <a:ext cx="785999" cy="1768494"/>
          </a:xfrm>
          <a:prstGeom prst="rect">
            <a:avLst/>
          </a:prstGeom>
        </p:spPr>
      </p:pic>
      <p:pic>
        <p:nvPicPr>
          <p:cNvPr id="21" name="Imagen 20">
            <a:extLst>
              <a:ext uri="{FF2B5EF4-FFF2-40B4-BE49-F238E27FC236}">
                <a16:creationId xmlns:a16="http://schemas.microsoft.com/office/drawing/2014/main" id="{77441EF5-523D-7846-91FE-91AF6CE9723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2198" y="4951740"/>
            <a:ext cx="750144" cy="1638183"/>
          </a:xfrm>
          <a:prstGeom prst="rect">
            <a:avLst/>
          </a:prstGeom>
        </p:spPr>
      </p:pic>
      <p:pic>
        <p:nvPicPr>
          <p:cNvPr id="22" name="Imagen 21">
            <a:extLst>
              <a:ext uri="{FF2B5EF4-FFF2-40B4-BE49-F238E27FC236}">
                <a16:creationId xmlns:a16="http://schemas.microsoft.com/office/drawing/2014/main" id="{ABF85623-B497-3645-8286-34DE67BB618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11547" y="4777933"/>
            <a:ext cx="741178" cy="1985798"/>
          </a:xfrm>
          <a:prstGeom prst="rect">
            <a:avLst/>
          </a:prstGeom>
        </p:spPr>
      </p:pic>
      <p:pic>
        <p:nvPicPr>
          <p:cNvPr id="24" name="Imagen 23">
            <a:extLst>
              <a:ext uri="{FF2B5EF4-FFF2-40B4-BE49-F238E27FC236}">
                <a16:creationId xmlns:a16="http://schemas.microsoft.com/office/drawing/2014/main" id="{936B7559-8E8B-3C4A-891E-C943279F72E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361845" y="5156824"/>
            <a:ext cx="740720" cy="1654412"/>
          </a:xfrm>
          <a:prstGeom prst="rect">
            <a:avLst/>
          </a:prstGeom>
        </p:spPr>
      </p:pic>
      <p:sp>
        <p:nvSpPr>
          <p:cNvPr id="46" name="Rectángulo 45">
            <a:extLst>
              <a:ext uri="{FF2B5EF4-FFF2-40B4-BE49-F238E27FC236}">
                <a16:creationId xmlns:a16="http://schemas.microsoft.com/office/drawing/2014/main" id="{270C7E16-B0A8-1F4F-B637-AD0179D2C917}"/>
              </a:ext>
            </a:extLst>
          </p:cNvPr>
          <p:cNvSpPr/>
          <p:nvPr/>
        </p:nvSpPr>
        <p:spPr>
          <a:xfrm>
            <a:off x="1297577" y="5691436"/>
            <a:ext cx="1227909" cy="509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47" name="Imagen 46">
            <a:extLst>
              <a:ext uri="{FF2B5EF4-FFF2-40B4-BE49-F238E27FC236}">
                <a16:creationId xmlns:a16="http://schemas.microsoft.com/office/drawing/2014/main" id="{AB5A4328-9C23-4940-99D0-154BE98723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46949" y="5639936"/>
            <a:ext cx="543624" cy="1049151"/>
          </a:xfrm>
          <a:prstGeom prst="rect">
            <a:avLst/>
          </a:prstGeom>
        </p:spPr>
      </p:pic>
      <p:pic>
        <p:nvPicPr>
          <p:cNvPr id="48" name="Imagen 47">
            <a:extLst>
              <a:ext uri="{FF2B5EF4-FFF2-40B4-BE49-F238E27FC236}">
                <a16:creationId xmlns:a16="http://schemas.microsoft.com/office/drawing/2014/main" id="{6B3FC164-1353-CF4D-AD0D-76875AEC44A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62595" y="4951740"/>
            <a:ext cx="785999" cy="1768494"/>
          </a:xfrm>
          <a:prstGeom prst="rect">
            <a:avLst/>
          </a:prstGeom>
        </p:spPr>
      </p:pic>
      <p:pic>
        <p:nvPicPr>
          <p:cNvPr id="49" name="Imagen 48">
            <a:extLst>
              <a:ext uri="{FF2B5EF4-FFF2-40B4-BE49-F238E27FC236}">
                <a16:creationId xmlns:a16="http://schemas.microsoft.com/office/drawing/2014/main" id="{A8BAB4E5-3C2A-F542-BA63-5C4A0A382C2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2198" y="4951740"/>
            <a:ext cx="750144" cy="1638183"/>
          </a:xfrm>
          <a:prstGeom prst="rect">
            <a:avLst/>
          </a:prstGeom>
        </p:spPr>
      </p:pic>
      <p:pic>
        <p:nvPicPr>
          <p:cNvPr id="50" name="Imagen 49">
            <a:extLst>
              <a:ext uri="{FF2B5EF4-FFF2-40B4-BE49-F238E27FC236}">
                <a16:creationId xmlns:a16="http://schemas.microsoft.com/office/drawing/2014/main" id="{6B9BC6B3-46AE-8648-A2B3-EBB6D7337C6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11547" y="4777933"/>
            <a:ext cx="741178" cy="1985798"/>
          </a:xfrm>
          <a:prstGeom prst="rect">
            <a:avLst/>
          </a:prstGeom>
        </p:spPr>
      </p:pic>
      <p:pic>
        <p:nvPicPr>
          <p:cNvPr id="51" name="Imagen 50">
            <a:extLst>
              <a:ext uri="{FF2B5EF4-FFF2-40B4-BE49-F238E27FC236}">
                <a16:creationId xmlns:a16="http://schemas.microsoft.com/office/drawing/2014/main" id="{688650F6-74E1-9B48-8024-F079170500C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168939" y="4652190"/>
            <a:ext cx="1221683" cy="893274"/>
          </a:xfrm>
          <a:prstGeom prst="rect">
            <a:avLst/>
          </a:prstGeom>
        </p:spPr>
      </p:pic>
      <p:pic>
        <p:nvPicPr>
          <p:cNvPr id="52" name="Imagen 51">
            <a:extLst>
              <a:ext uri="{FF2B5EF4-FFF2-40B4-BE49-F238E27FC236}">
                <a16:creationId xmlns:a16="http://schemas.microsoft.com/office/drawing/2014/main" id="{F4179AF4-D91D-3946-B4AA-137CB468B295}"/>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161395" y="5589290"/>
            <a:ext cx="1221683" cy="1150442"/>
          </a:xfrm>
          <a:prstGeom prst="rect">
            <a:avLst/>
          </a:prstGeom>
        </p:spPr>
      </p:pic>
      <p:pic>
        <p:nvPicPr>
          <p:cNvPr id="54" name="Imagen 53">
            <a:extLst>
              <a:ext uri="{FF2B5EF4-FFF2-40B4-BE49-F238E27FC236}">
                <a16:creationId xmlns:a16="http://schemas.microsoft.com/office/drawing/2014/main" id="{D066F3D0-6583-194E-B864-876BE9048D8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197856" y="5022830"/>
            <a:ext cx="1317992" cy="877467"/>
          </a:xfrm>
          <a:prstGeom prst="rect">
            <a:avLst/>
          </a:prstGeom>
        </p:spPr>
      </p:pic>
      <p:pic>
        <p:nvPicPr>
          <p:cNvPr id="55" name="Imagen 54">
            <a:extLst>
              <a:ext uri="{FF2B5EF4-FFF2-40B4-BE49-F238E27FC236}">
                <a16:creationId xmlns:a16="http://schemas.microsoft.com/office/drawing/2014/main" id="{8802C969-992B-494B-BB8C-5BDE9EF8DCA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197856" y="5984030"/>
            <a:ext cx="1317993" cy="466590"/>
          </a:xfrm>
          <a:prstGeom prst="rect">
            <a:avLst/>
          </a:prstGeom>
        </p:spPr>
      </p:pic>
      <p:pic>
        <p:nvPicPr>
          <p:cNvPr id="56" name="Imagen 55">
            <a:extLst>
              <a:ext uri="{FF2B5EF4-FFF2-40B4-BE49-F238E27FC236}">
                <a16:creationId xmlns:a16="http://schemas.microsoft.com/office/drawing/2014/main" id="{49748A22-A985-1C42-B89B-AE4BF41E2B09}"/>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619565" y="5022830"/>
            <a:ext cx="985748" cy="1194495"/>
          </a:xfrm>
          <a:prstGeom prst="rect">
            <a:avLst/>
          </a:prstGeom>
        </p:spPr>
      </p:pic>
      <p:pic>
        <p:nvPicPr>
          <p:cNvPr id="57" name="Imagen 56" descr="Imagen que contiene interior, comida, perro, alimentos&#10;&#10;Descripción generada automáticamente">
            <a:extLst>
              <a:ext uri="{FF2B5EF4-FFF2-40B4-BE49-F238E27FC236}">
                <a16:creationId xmlns:a16="http://schemas.microsoft.com/office/drawing/2014/main" id="{443D90AE-E73F-3240-B2B5-21FBF28D0221}"/>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300266" y="3331538"/>
            <a:ext cx="1624346" cy="1536842"/>
          </a:xfrm>
          <a:prstGeom prst="rect">
            <a:avLst/>
          </a:prstGeom>
        </p:spPr>
      </p:pic>
      <p:pic>
        <p:nvPicPr>
          <p:cNvPr id="58" name="Imagen 57" descr="Imagen que contiene foto, viendo, diferente, computadora&#10;&#10;Descripción generada automáticamente">
            <a:extLst>
              <a:ext uri="{FF2B5EF4-FFF2-40B4-BE49-F238E27FC236}">
                <a16:creationId xmlns:a16="http://schemas.microsoft.com/office/drawing/2014/main" id="{B00B6FCC-12E4-1E46-ACAB-C4293B62A97C}"/>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0040" y="1383499"/>
            <a:ext cx="1121712" cy="1324094"/>
          </a:xfrm>
          <a:prstGeom prst="rect">
            <a:avLst/>
          </a:prstGeom>
        </p:spPr>
      </p:pic>
      <p:pic>
        <p:nvPicPr>
          <p:cNvPr id="59" name="Imagen 58" descr="Interfaz de usuario gráfica&#10;&#10;Descripción generada automáticamente">
            <a:extLst>
              <a:ext uri="{FF2B5EF4-FFF2-40B4-BE49-F238E27FC236}">
                <a16:creationId xmlns:a16="http://schemas.microsoft.com/office/drawing/2014/main" id="{5AAB8230-A9D9-DC42-9BEB-C99A3FB5AE20}"/>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95410" y="2712754"/>
            <a:ext cx="1321590" cy="1237569"/>
          </a:xfrm>
          <a:prstGeom prst="rect">
            <a:avLst/>
          </a:prstGeom>
        </p:spPr>
      </p:pic>
      <p:pic>
        <p:nvPicPr>
          <p:cNvPr id="60" name="Imagen 59" descr="Imagen que contiene cerca, comida, pieza, tabla&#10;&#10;Descripción generada automáticamente">
            <a:extLst>
              <a:ext uri="{FF2B5EF4-FFF2-40B4-BE49-F238E27FC236}">
                <a16:creationId xmlns:a16="http://schemas.microsoft.com/office/drawing/2014/main" id="{0A80228C-5E2B-8145-B5A0-F14B6F601BC6}"/>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462370" y="2118575"/>
            <a:ext cx="1532007" cy="1129748"/>
          </a:xfrm>
          <a:prstGeom prst="rect">
            <a:avLst/>
          </a:prstGeom>
        </p:spPr>
      </p:pic>
      <p:pic>
        <p:nvPicPr>
          <p:cNvPr id="61" name="Imagen 60" descr="Imagen que contiene roca, parado, pequeño, joven&#10;&#10;Descripción generada automáticamente">
            <a:extLst>
              <a:ext uri="{FF2B5EF4-FFF2-40B4-BE49-F238E27FC236}">
                <a16:creationId xmlns:a16="http://schemas.microsoft.com/office/drawing/2014/main" id="{2433B4D1-A2A0-E444-A2F9-23D85802496A}"/>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462370" y="913719"/>
            <a:ext cx="1535411" cy="1129748"/>
          </a:xfrm>
          <a:prstGeom prst="rect">
            <a:avLst/>
          </a:prstGeom>
        </p:spPr>
      </p:pic>
      <p:pic>
        <p:nvPicPr>
          <p:cNvPr id="62" name="Imagen 61" descr="Imagen que contiene pieza, edificio, tabla, pastel&#10;&#10;Descripción generada automáticamente">
            <a:extLst>
              <a:ext uri="{FF2B5EF4-FFF2-40B4-BE49-F238E27FC236}">
                <a16:creationId xmlns:a16="http://schemas.microsoft.com/office/drawing/2014/main" id="{5548B433-F757-824E-9259-6ACDE16B7661}"/>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179913" y="4309660"/>
            <a:ext cx="1245566" cy="685061"/>
          </a:xfrm>
          <a:prstGeom prst="rect">
            <a:avLst/>
          </a:prstGeom>
        </p:spPr>
      </p:pic>
      <p:pic>
        <p:nvPicPr>
          <p:cNvPr id="63" name="Imagen 62" descr="Imagen que contiene deporte, competencia de atletismo, tablero&#10;&#10;Descripción generada automáticamente">
            <a:extLst>
              <a:ext uri="{FF2B5EF4-FFF2-40B4-BE49-F238E27FC236}">
                <a16:creationId xmlns:a16="http://schemas.microsoft.com/office/drawing/2014/main" id="{51460A7B-DB65-754B-B9BE-0B8C20771A3E}"/>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4579793" y="5111010"/>
            <a:ext cx="1308814" cy="509067"/>
          </a:xfrm>
          <a:prstGeom prst="rect">
            <a:avLst/>
          </a:prstGeom>
        </p:spPr>
      </p:pic>
      <p:pic>
        <p:nvPicPr>
          <p:cNvPr id="64" name="Imagen 63">
            <a:extLst>
              <a:ext uri="{FF2B5EF4-FFF2-40B4-BE49-F238E27FC236}">
                <a16:creationId xmlns:a16="http://schemas.microsoft.com/office/drawing/2014/main" id="{81CF75C1-6113-CF40-B246-2A851EFFFCE4}"/>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6134605" y="3576005"/>
            <a:ext cx="1789992" cy="1037224"/>
          </a:xfrm>
          <a:prstGeom prst="rect">
            <a:avLst/>
          </a:prstGeom>
        </p:spPr>
      </p:pic>
      <p:pic>
        <p:nvPicPr>
          <p:cNvPr id="3" name="Imagen 2" descr="Imagen que contiene edificio, hombre, parado, piedra&#10;&#10;Descripción generada automáticamente">
            <a:extLst>
              <a:ext uri="{FF2B5EF4-FFF2-40B4-BE49-F238E27FC236}">
                <a16:creationId xmlns:a16="http://schemas.microsoft.com/office/drawing/2014/main" id="{EE7D230A-FEB0-4843-8FA7-7D9979D44D28}"/>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7470003" y="4641885"/>
            <a:ext cx="1265379" cy="938250"/>
          </a:xfrm>
          <a:prstGeom prst="rect">
            <a:avLst/>
          </a:prstGeom>
        </p:spPr>
      </p:pic>
      <p:pic>
        <p:nvPicPr>
          <p:cNvPr id="6" name="Imagen 5" descr="Imagen que contiene animal, pieza, pequeño, cerca&#10;&#10;Descripción generada automáticamente">
            <a:extLst>
              <a:ext uri="{FF2B5EF4-FFF2-40B4-BE49-F238E27FC236}">
                <a16:creationId xmlns:a16="http://schemas.microsoft.com/office/drawing/2014/main" id="{B707D6AF-1782-8C4C-9B5C-14EF124D7EFA}"/>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7470003" y="3674979"/>
            <a:ext cx="1272324" cy="938250"/>
          </a:xfrm>
          <a:prstGeom prst="rect">
            <a:avLst/>
          </a:prstGeom>
        </p:spPr>
      </p:pic>
      <p:pic>
        <p:nvPicPr>
          <p:cNvPr id="8" name="Imagen 7" descr="Imagen borrosa de una roca&#10;&#10;Descripción generada automáticamente con confianza baja">
            <a:extLst>
              <a:ext uri="{FF2B5EF4-FFF2-40B4-BE49-F238E27FC236}">
                <a16:creationId xmlns:a16="http://schemas.microsoft.com/office/drawing/2014/main" id="{057B67B0-E11D-2F45-9F66-ECDA14529E18}"/>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7481311" y="2692273"/>
            <a:ext cx="1254071" cy="933428"/>
          </a:xfrm>
          <a:prstGeom prst="rect">
            <a:avLst/>
          </a:prstGeom>
        </p:spPr>
      </p:pic>
    </p:spTree>
    <p:extLst>
      <p:ext uri="{BB962C8B-B14F-4D97-AF65-F5344CB8AC3E}">
        <p14:creationId xmlns:p14="http://schemas.microsoft.com/office/powerpoint/2010/main" val="413416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F55202A-4C49-944B-9870-42D9C0D408B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89958" y="177861"/>
            <a:ext cx="6938662" cy="6687553"/>
          </a:xfrm>
          <a:prstGeom prst="rect">
            <a:avLst/>
          </a:prstGeom>
        </p:spPr>
      </p:pic>
      <p:pic>
        <p:nvPicPr>
          <p:cNvPr id="10" name="Imagen 9">
            <a:extLst>
              <a:ext uri="{FF2B5EF4-FFF2-40B4-BE49-F238E27FC236}">
                <a16:creationId xmlns:a16="http://schemas.microsoft.com/office/drawing/2014/main" id="{7D28C82D-002F-7E4F-B25C-6919531A3A8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11681" y="1035126"/>
            <a:ext cx="684722" cy="1008341"/>
          </a:xfrm>
          <a:prstGeom prst="rect">
            <a:avLst/>
          </a:prstGeom>
        </p:spPr>
      </p:pic>
      <p:sp>
        <p:nvSpPr>
          <p:cNvPr id="2" name="Rectángulo 1">
            <a:extLst>
              <a:ext uri="{FF2B5EF4-FFF2-40B4-BE49-F238E27FC236}">
                <a16:creationId xmlns:a16="http://schemas.microsoft.com/office/drawing/2014/main" id="{AB9B42D0-6515-C543-BDEE-274DA029FB6D}"/>
              </a:ext>
            </a:extLst>
          </p:cNvPr>
          <p:cNvSpPr/>
          <p:nvPr/>
        </p:nvSpPr>
        <p:spPr>
          <a:xfrm>
            <a:off x="1371600" y="5865101"/>
            <a:ext cx="1039091" cy="411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4" name="Rectángulo 3">
            <a:extLst>
              <a:ext uri="{FF2B5EF4-FFF2-40B4-BE49-F238E27FC236}">
                <a16:creationId xmlns:a16="http://schemas.microsoft.com/office/drawing/2014/main" id="{29BE7472-8523-5C42-B83C-04FEBBF51792}"/>
              </a:ext>
            </a:extLst>
          </p:cNvPr>
          <p:cNvSpPr/>
          <p:nvPr/>
        </p:nvSpPr>
        <p:spPr>
          <a:xfrm>
            <a:off x="3274423" y="2882537"/>
            <a:ext cx="470263" cy="639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54" name="Rectángulo 53">
            <a:extLst>
              <a:ext uri="{FF2B5EF4-FFF2-40B4-BE49-F238E27FC236}">
                <a16:creationId xmlns:a16="http://schemas.microsoft.com/office/drawing/2014/main" id="{1A55D630-9E2E-AC43-AACD-108B089F1412}"/>
              </a:ext>
            </a:extLst>
          </p:cNvPr>
          <p:cNvSpPr/>
          <p:nvPr/>
        </p:nvSpPr>
        <p:spPr>
          <a:xfrm>
            <a:off x="1297577" y="5691436"/>
            <a:ext cx="1227909" cy="509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55" name="Imagen 54">
            <a:extLst>
              <a:ext uri="{FF2B5EF4-FFF2-40B4-BE49-F238E27FC236}">
                <a16:creationId xmlns:a16="http://schemas.microsoft.com/office/drawing/2014/main" id="{CB0A8465-DB7C-F349-A713-15F6432BAAB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721322" y="5263339"/>
            <a:ext cx="686810" cy="1547897"/>
          </a:xfrm>
          <a:prstGeom prst="rect">
            <a:avLst/>
          </a:prstGeom>
        </p:spPr>
      </p:pic>
      <p:sp>
        <p:nvSpPr>
          <p:cNvPr id="56" name="Rectángulo 55">
            <a:extLst>
              <a:ext uri="{FF2B5EF4-FFF2-40B4-BE49-F238E27FC236}">
                <a16:creationId xmlns:a16="http://schemas.microsoft.com/office/drawing/2014/main" id="{D0DC251F-7496-5140-8EA1-A018C73B2E0D}"/>
              </a:ext>
            </a:extLst>
          </p:cNvPr>
          <p:cNvSpPr/>
          <p:nvPr/>
        </p:nvSpPr>
        <p:spPr>
          <a:xfrm rot="18415894">
            <a:off x="4042825" y="3252394"/>
            <a:ext cx="344836" cy="10416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57" name="Imagen 56">
            <a:extLst>
              <a:ext uri="{FF2B5EF4-FFF2-40B4-BE49-F238E27FC236}">
                <a16:creationId xmlns:a16="http://schemas.microsoft.com/office/drawing/2014/main" id="{711B714E-FC99-E74C-BEA9-5A3915D87EB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646949" y="5639936"/>
            <a:ext cx="543624" cy="1049151"/>
          </a:xfrm>
          <a:prstGeom prst="rect">
            <a:avLst/>
          </a:prstGeom>
        </p:spPr>
      </p:pic>
      <p:pic>
        <p:nvPicPr>
          <p:cNvPr id="58" name="Imagen 57">
            <a:extLst>
              <a:ext uri="{FF2B5EF4-FFF2-40B4-BE49-F238E27FC236}">
                <a16:creationId xmlns:a16="http://schemas.microsoft.com/office/drawing/2014/main" id="{3C5F53A6-890F-4B45-B0BF-F4500B0D73B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562595" y="4951740"/>
            <a:ext cx="785999" cy="1768494"/>
          </a:xfrm>
          <a:prstGeom prst="rect">
            <a:avLst/>
          </a:prstGeom>
        </p:spPr>
      </p:pic>
      <p:pic>
        <p:nvPicPr>
          <p:cNvPr id="59" name="Imagen 58">
            <a:extLst>
              <a:ext uri="{FF2B5EF4-FFF2-40B4-BE49-F238E27FC236}">
                <a16:creationId xmlns:a16="http://schemas.microsoft.com/office/drawing/2014/main" id="{B19633FB-7A83-E142-AE8F-C3CB367AAAD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2198" y="4951740"/>
            <a:ext cx="750144" cy="1638183"/>
          </a:xfrm>
          <a:prstGeom prst="rect">
            <a:avLst/>
          </a:prstGeom>
        </p:spPr>
      </p:pic>
      <p:pic>
        <p:nvPicPr>
          <p:cNvPr id="60" name="Imagen 59">
            <a:extLst>
              <a:ext uri="{FF2B5EF4-FFF2-40B4-BE49-F238E27FC236}">
                <a16:creationId xmlns:a16="http://schemas.microsoft.com/office/drawing/2014/main" id="{47D02682-D808-A141-9DA4-D3ACCDA5B46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011547" y="4777933"/>
            <a:ext cx="741178" cy="1985798"/>
          </a:xfrm>
          <a:prstGeom prst="rect">
            <a:avLst/>
          </a:prstGeom>
        </p:spPr>
      </p:pic>
      <p:pic>
        <p:nvPicPr>
          <p:cNvPr id="61" name="Imagen 60">
            <a:extLst>
              <a:ext uri="{FF2B5EF4-FFF2-40B4-BE49-F238E27FC236}">
                <a16:creationId xmlns:a16="http://schemas.microsoft.com/office/drawing/2014/main" id="{9993B6F1-7C46-274D-8A80-DF29202E2AED}"/>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5361845" y="5156824"/>
            <a:ext cx="740720" cy="1654412"/>
          </a:xfrm>
          <a:prstGeom prst="rect">
            <a:avLst/>
          </a:prstGeom>
        </p:spPr>
      </p:pic>
      <p:sp>
        <p:nvSpPr>
          <p:cNvPr id="62" name="Rectángulo 61">
            <a:extLst>
              <a:ext uri="{FF2B5EF4-FFF2-40B4-BE49-F238E27FC236}">
                <a16:creationId xmlns:a16="http://schemas.microsoft.com/office/drawing/2014/main" id="{00D1F97C-1E53-0846-A3D8-743900EA4B35}"/>
              </a:ext>
            </a:extLst>
          </p:cNvPr>
          <p:cNvSpPr/>
          <p:nvPr/>
        </p:nvSpPr>
        <p:spPr>
          <a:xfrm>
            <a:off x="1297577" y="5691436"/>
            <a:ext cx="1227909" cy="509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63" name="Imagen 62">
            <a:extLst>
              <a:ext uri="{FF2B5EF4-FFF2-40B4-BE49-F238E27FC236}">
                <a16:creationId xmlns:a16="http://schemas.microsoft.com/office/drawing/2014/main" id="{FD473E1F-640F-2142-A840-33CB803A648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646949" y="5639936"/>
            <a:ext cx="543624" cy="1049151"/>
          </a:xfrm>
          <a:prstGeom prst="rect">
            <a:avLst/>
          </a:prstGeom>
        </p:spPr>
      </p:pic>
      <p:pic>
        <p:nvPicPr>
          <p:cNvPr id="64" name="Imagen 63">
            <a:extLst>
              <a:ext uri="{FF2B5EF4-FFF2-40B4-BE49-F238E27FC236}">
                <a16:creationId xmlns:a16="http://schemas.microsoft.com/office/drawing/2014/main" id="{1730358C-A069-854C-A811-D95A1AD5351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562595" y="4951740"/>
            <a:ext cx="785999" cy="1768494"/>
          </a:xfrm>
          <a:prstGeom prst="rect">
            <a:avLst/>
          </a:prstGeom>
        </p:spPr>
      </p:pic>
      <p:pic>
        <p:nvPicPr>
          <p:cNvPr id="65" name="Imagen 64">
            <a:extLst>
              <a:ext uri="{FF2B5EF4-FFF2-40B4-BE49-F238E27FC236}">
                <a16:creationId xmlns:a16="http://schemas.microsoft.com/office/drawing/2014/main" id="{D6106A9A-BB48-CA46-93EC-70264DFC764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2198" y="4951740"/>
            <a:ext cx="750144" cy="1638183"/>
          </a:xfrm>
          <a:prstGeom prst="rect">
            <a:avLst/>
          </a:prstGeom>
        </p:spPr>
      </p:pic>
      <p:pic>
        <p:nvPicPr>
          <p:cNvPr id="66" name="Imagen 65">
            <a:extLst>
              <a:ext uri="{FF2B5EF4-FFF2-40B4-BE49-F238E27FC236}">
                <a16:creationId xmlns:a16="http://schemas.microsoft.com/office/drawing/2014/main" id="{D307783C-A507-B344-B209-1748C7A1B6F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011547" y="4777933"/>
            <a:ext cx="741178" cy="1985798"/>
          </a:xfrm>
          <a:prstGeom prst="rect">
            <a:avLst/>
          </a:prstGeom>
        </p:spPr>
      </p:pic>
      <p:pic>
        <p:nvPicPr>
          <p:cNvPr id="67" name="Imagen 66">
            <a:extLst>
              <a:ext uri="{FF2B5EF4-FFF2-40B4-BE49-F238E27FC236}">
                <a16:creationId xmlns:a16="http://schemas.microsoft.com/office/drawing/2014/main" id="{97803882-939E-7B40-A812-CE3549520AE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168939" y="4652190"/>
            <a:ext cx="1221683" cy="893274"/>
          </a:xfrm>
          <a:prstGeom prst="rect">
            <a:avLst/>
          </a:prstGeom>
        </p:spPr>
      </p:pic>
      <p:pic>
        <p:nvPicPr>
          <p:cNvPr id="68" name="Imagen 67">
            <a:extLst>
              <a:ext uri="{FF2B5EF4-FFF2-40B4-BE49-F238E27FC236}">
                <a16:creationId xmlns:a16="http://schemas.microsoft.com/office/drawing/2014/main" id="{0A5A0FE8-3B60-8846-9CC2-98E212E4253F}"/>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6161395" y="5589290"/>
            <a:ext cx="1221683" cy="1150442"/>
          </a:xfrm>
          <a:prstGeom prst="rect">
            <a:avLst/>
          </a:prstGeom>
        </p:spPr>
      </p:pic>
      <p:sp>
        <p:nvSpPr>
          <p:cNvPr id="69" name="Rectángulo 68">
            <a:extLst>
              <a:ext uri="{FF2B5EF4-FFF2-40B4-BE49-F238E27FC236}">
                <a16:creationId xmlns:a16="http://schemas.microsoft.com/office/drawing/2014/main" id="{6685920B-004F-CD4D-8B39-5D4CF82395E0}"/>
              </a:ext>
            </a:extLst>
          </p:cNvPr>
          <p:cNvSpPr/>
          <p:nvPr/>
        </p:nvSpPr>
        <p:spPr>
          <a:xfrm rot="18415894">
            <a:off x="4156561" y="3495248"/>
            <a:ext cx="420643" cy="16791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70" name="Imagen 69">
            <a:extLst>
              <a:ext uri="{FF2B5EF4-FFF2-40B4-BE49-F238E27FC236}">
                <a16:creationId xmlns:a16="http://schemas.microsoft.com/office/drawing/2014/main" id="{93E1CC29-D915-1442-944C-AB1E084AAB8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197856" y="5022830"/>
            <a:ext cx="1317992" cy="877467"/>
          </a:xfrm>
          <a:prstGeom prst="rect">
            <a:avLst/>
          </a:prstGeom>
        </p:spPr>
      </p:pic>
      <p:pic>
        <p:nvPicPr>
          <p:cNvPr id="71" name="Imagen 70">
            <a:extLst>
              <a:ext uri="{FF2B5EF4-FFF2-40B4-BE49-F238E27FC236}">
                <a16:creationId xmlns:a16="http://schemas.microsoft.com/office/drawing/2014/main" id="{BEB7C966-F284-A246-9329-83AB5DF44686}"/>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197856" y="5984030"/>
            <a:ext cx="1317993" cy="466590"/>
          </a:xfrm>
          <a:prstGeom prst="rect">
            <a:avLst/>
          </a:prstGeom>
        </p:spPr>
      </p:pic>
      <p:pic>
        <p:nvPicPr>
          <p:cNvPr id="72" name="Imagen 71">
            <a:extLst>
              <a:ext uri="{FF2B5EF4-FFF2-40B4-BE49-F238E27FC236}">
                <a16:creationId xmlns:a16="http://schemas.microsoft.com/office/drawing/2014/main" id="{202723BE-3385-3F41-9C89-BB60EBEDFFA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619565" y="5022830"/>
            <a:ext cx="985748" cy="1194495"/>
          </a:xfrm>
          <a:prstGeom prst="rect">
            <a:avLst/>
          </a:prstGeom>
        </p:spPr>
      </p:pic>
      <p:pic>
        <p:nvPicPr>
          <p:cNvPr id="73" name="Imagen 72" descr="Imagen que contiene interior, comida, perro, alimentos&#10;&#10;Descripción generada automáticamente">
            <a:extLst>
              <a:ext uri="{FF2B5EF4-FFF2-40B4-BE49-F238E27FC236}">
                <a16:creationId xmlns:a16="http://schemas.microsoft.com/office/drawing/2014/main" id="{22C5B5CA-9E00-914F-906F-DFBFA49039BA}"/>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1300266" y="3331538"/>
            <a:ext cx="1624346" cy="1536842"/>
          </a:xfrm>
          <a:prstGeom prst="rect">
            <a:avLst/>
          </a:prstGeom>
        </p:spPr>
      </p:pic>
      <p:pic>
        <p:nvPicPr>
          <p:cNvPr id="74" name="Imagen 73" descr="Imagen que contiene foto, viendo, diferente, computadora&#10;&#10;Descripción generada automáticamente">
            <a:extLst>
              <a:ext uri="{FF2B5EF4-FFF2-40B4-BE49-F238E27FC236}">
                <a16:creationId xmlns:a16="http://schemas.microsoft.com/office/drawing/2014/main" id="{72E0C1A9-C227-7E46-8C52-512B0D4341A5}"/>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0040" y="1383499"/>
            <a:ext cx="1121712" cy="1324094"/>
          </a:xfrm>
          <a:prstGeom prst="rect">
            <a:avLst/>
          </a:prstGeom>
        </p:spPr>
      </p:pic>
      <p:pic>
        <p:nvPicPr>
          <p:cNvPr id="75" name="Imagen 74" descr="Interfaz de usuario gráfica&#10;&#10;Descripción generada automáticamente">
            <a:extLst>
              <a:ext uri="{FF2B5EF4-FFF2-40B4-BE49-F238E27FC236}">
                <a16:creationId xmlns:a16="http://schemas.microsoft.com/office/drawing/2014/main" id="{B33F1DEE-14D4-4546-B328-674170635491}"/>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95410" y="2712754"/>
            <a:ext cx="1321590" cy="1237569"/>
          </a:xfrm>
          <a:prstGeom prst="rect">
            <a:avLst/>
          </a:prstGeom>
        </p:spPr>
      </p:pic>
      <p:pic>
        <p:nvPicPr>
          <p:cNvPr id="76" name="Imagen 75" descr="Imagen que contiene cerca, comida, pieza, tabla&#10;&#10;Descripción generada automáticamente">
            <a:extLst>
              <a:ext uri="{FF2B5EF4-FFF2-40B4-BE49-F238E27FC236}">
                <a16:creationId xmlns:a16="http://schemas.microsoft.com/office/drawing/2014/main" id="{B2D9577D-1A7F-9E45-AB97-955CE916DDFD}"/>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462370" y="2118575"/>
            <a:ext cx="1532007" cy="1129748"/>
          </a:xfrm>
          <a:prstGeom prst="rect">
            <a:avLst/>
          </a:prstGeom>
        </p:spPr>
      </p:pic>
      <p:pic>
        <p:nvPicPr>
          <p:cNvPr id="77" name="Imagen 76" descr="Imagen que contiene roca, parado, pequeño, joven&#10;&#10;Descripción generada automáticamente">
            <a:extLst>
              <a:ext uri="{FF2B5EF4-FFF2-40B4-BE49-F238E27FC236}">
                <a16:creationId xmlns:a16="http://schemas.microsoft.com/office/drawing/2014/main" id="{74E6C9DF-B04C-9247-B3C0-3CCCF1BC07C0}"/>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462370" y="913719"/>
            <a:ext cx="1535411" cy="1129748"/>
          </a:xfrm>
          <a:prstGeom prst="rect">
            <a:avLst/>
          </a:prstGeom>
        </p:spPr>
      </p:pic>
      <p:pic>
        <p:nvPicPr>
          <p:cNvPr id="78" name="Imagen 77" descr="Imagen que contiene pieza, edificio, tabla, pastel&#10;&#10;Descripción generada automáticamente">
            <a:extLst>
              <a:ext uri="{FF2B5EF4-FFF2-40B4-BE49-F238E27FC236}">
                <a16:creationId xmlns:a16="http://schemas.microsoft.com/office/drawing/2014/main" id="{B972CD5C-3A15-EC46-B598-040A6F645AEF}"/>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3179913" y="4309660"/>
            <a:ext cx="1245566" cy="685061"/>
          </a:xfrm>
          <a:prstGeom prst="rect">
            <a:avLst/>
          </a:prstGeom>
        </p:spPr>
      </p:pic>
      <p:pic>
        <p:nvPicPr>
          <p:cNvPr id="79" name="Imagen 78" descr="Imagen que contiene deporte, competencia de atletismo, tablero&#10;&#10;Descripción generada automáticamente">
            <a:extLst>
              <a:ext uri="{FF2B5EF4-FFF2-40B4-BE49-F238E27FC236}">
                <a16:creationId xmlns:a16="http://schemas.microsoft.com/office/drawing/2014/main" id="{96D5CFE5-FBEB-E24D-94F4-F51D3066CBDE}"/>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4579793" y="5111010"/>
            <a:ext cx="1308814" cy="509067"/>
          </a:xfrm>
          <a:prstGeom prst="rect">
            <a:avLst/>
          </a:prstGeom>
        </p:spPr>
      </p:pic>
      <p:pic>
        <p:nvPicPr>
          <p:cNvPr id="80" name="Imagen 79">
            <a:extLst>
              <a:ext uri="{FF2B5EF4-FFF2-40B4-BE49-F238E27FC236}">
                <a16:creationId xmlns:a16="http://schemas.microsoft.com/office/drawing/2014/main" id="{8A5EFF35-DB12-AC43-8DCC-CF01DBB6869A}"/>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6134605" y="3576005"/>
            <a:ext cx="1789992" cy="1037224"/>
          </a:xfrm>
          <a:prstGeom prst="rect">
            <a:avLst/>
          </a:prstGeom>
        </p:spPr>
      </p:pic>
      <p:pic>
        <p:nvPicPr>
          <p:cNvPr id="81" name="Imagen 80" descr="Imagen que contiene edificio, hombre, parado, piedra&#10;&#10;Descripción generada automáticamente">
            <a:extLst>
              <a:ext uri="{FF2B5EF4-FFF2-40B4-BE49-F238E27FC236}">
                <a16:creationId xmlns:a16="http://schemas.microsoft.com/office/drawing/2014/main" id="{CA7A9ACC-81C3-D149-ADB4-16774DCDB8C8}"/>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7470003" y="4641885"/>
            <a:ext cx="1265379" cy="938250"/>
          </a:xfrm>
          <a:prstGeom prst="rect">
            <a:avLst/>
          </a:prstGeom>
        </p:spPr>
      </p:pic>
      <p:pic>
        <p:nvPicPr>
          <p:cNvPr id="82" name="Imagen 81" descr="Imagen que contiene animal, pieza, pequeño, cerca&#10;&#10;Descripción generada automáticamente">
            <a:extLst>
              <a:ext uri="{FF2B5EF4-FFF2-40B4-BE49-F238E27FC236}">
                <a16:creationId xmlns:a16="http://schemas.microsoft.com/office/drawing/2014/main" id="{DF154DBC-8E60-E440-B505-FCD785B085F0}"/>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7470003" y="3674979"/>
            <a:ext cx="1272324" cy="938250"/>
          </a:xfrm>
          <a:prstGeom prst="rect">
            <a:avLst/>
          </a:prstGeom>
        </p:spPr>
      </p:pic>
      <p:pic>
        <p:nvPicPr>
          <p:cNvPr id="83" name="Imagen 82" descr="Imagen borrosa de una roca&#10;&#10;Descripción generada automáticamente con confianza baja">
            <a:extLst>
              <a:ext uri="{FF2B5EF4-FFF2-40B4-BE49-F238E27FC236}">
                <a16:creationId xmlns:a16="http://schemas.microsoft.com/office/drawing/2014/main" id="{393B91CE-24B6-BD47-AC89-BC70D5261ECC}"/>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7481311" y="2692273"/>
            <a:ext cx="1254071" cy="933428"/>
          </a:xfrm>
          <a:prstGeom prst="rect">
            <a:avLst/>
          </a:prstGeom>
        </p:spPr>
      </p:pic>
    </p:spTree>
    <p:extLst>
      <p:ext uri="{BB962C8B-B14F-4D97-AF65-F5344CB8AC3E}">
        <p14:creationId xmlns:p14="http://schemas.microsoft.com/office/powerpoint/2010/main" val="15426813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AD51B0E-E433-1D42-A8EC-A80B65A5E00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9375" t="24056" r="35000" b="18454"/>
          <a:stretch/>
        </p:blipFill>
        <p:spPr>
          <a:xfrm>
            <a:off x="2686050" y="1390650"/>
            <a:ext cx="3742005" cy="4267200"/>
          </a:xfrm>
          <a:prstGeom prst="rect">
            <a:avLst/>
          </a:prstGeom>
        </p:spPr>
      </p:pic>
    </p:spTree>
    <p:extLst>
      <p:ext uri="{BB962C8B-B14F-4D97-AF65-F5344CB8AC3E}">
        <p14:creationId xmlns:p14="http://schemas.microsoft.com/office/powerpoint/2010/main" val="806033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01E820C-7A44-B045-A6F8-F0A9958418A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9375" t="24056" r="35000" b="18454"/>
          <a:stretch/>
        </p:blipFill>
        <p:spPr>
          <a:xfrm>
            <a:off x="2686050" y="1390650"/>
            <a:ext cx="3742005" cy="4267200"/>
          </a:xfrm>
          <a:prstGeom prst="rect">
            <a:avLst/>
          </a:prstGeom>
        </p:spPr>
      </p:pic>
      <p:pic>
        <p:nvPicPr>
          <p:cNvPr id="5" name="Imagen 4">
            <a:extLst>
              <a:ext uri="{FF2B5EF4-FFF2-40B4-BE49-F238E27FC236}">
                <a16:creationId xmlns:a16="http://schemas.microsoft.com/office/drawing/2014/main" id="{A81792BF-3909-1B48-87B2-0655B600E549}"/>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l="27083" t="16391" r="25625" b="19044"/>
          <a:stretch/>
        </p:blipFill>
        <p:spPr>
          <a:xfrm>
            <a:off x="2281883" y="748936"/>
            <a:ext cx="5378779" cy="5189219"/>
          </a:xfrm>
          <a:prstGeom prst="rect">
            <a:avLst/>
          </a:prstGeom>
        </p:spPr>
      </p:pic>
    </p:spTree>
    <p:extLst>
      <p:ext uri="{BB962C8B-B14F-4D97-AF65-F5344CB8AC3E}">
        <p14:creationId xmlns:p14="http://schemas.microsoft.com/office/powerpoint/2010/main" val="2203134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9CFE104-2B45-894F-AA66-72639B74D6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8214" y="560867"/>
            <a:ext cx="4111255" cy="3083441"/>
          </a:xfrm>
          <a:prstGeom prst="rect">
            <a:avLst/>
          </a:prstGeom>
        </p:spPr>
      </p:pic>
      <p:pic>
        <p:nvPicPr>
          <p:cNvPr id="18" name="Imagen 17">
            <a:extLst>
              <a:ext uri="{FF2B5EF4-FFF2-40B4-BE49-F238E27FC236}">
                <a16:creationId xmlns:a16="http://schemas.microsoft.com/office/drawing/2014/main" id="{5AA9C892-9C9B-D246-8E1D-AF21028C62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8269" y="3796709"/>
            <a:ext cx="3251200" cy="2667000"/>
          </a:xfrm>
          <a:prstGeom prst="rect">
            <a:avLst/>
          </a:prstGeom>
        </p:spPr>
      </p:pic>
      <p:pic>
        <p:nvPicPr>
          <p:cNvPr id="24" name="Imagen 23">
            <a:extLst>
              <a:ext uri="{FF2B5EF4-FFF2-40B4-BE49-F238E27FC236}">
                <a16:creationId xmlns:a16="http://schemas.microsoft.com/office/drawing/2014/main" id="{DD9DEEBD-CC60-0040-9ECE-A2C3DE95C4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66856" y="1222846"/>
            <a:ext cx="3502985" cy="2421462"/>
          </a:xfrm>
          <a:prstGeom prst="rect">
            <a:avLst/>
          </a:prstGeom>
        </p:spPr>
      </p:pic>
      <p:pic>
        <p:nvPicPr>
          <p:cNvPr id="28" name="Imagen 27">
            <a:extLst>
              <a:ext uri="{FF2B5EF4-FFF2-40B4-BE49-F238E27FC236}">
                <a16:creationId xmlns:a16="http://schemas.microsoft.com/office/drawing/2014/main" id="{A40CD970-9FF7-1944-8D1A-52E76B96946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66855" y="3796709"/>
            <a:ext cx="3556001" cy="2667000"/>
          </a:xfrm>
          <a:prstGeom prst="rect">
            <a:avLst/>
          </a:prstGeom>
        </p:spPr>
      </p:pic>
    </p:spTree>
    <p:extLst>
      <p:ext uri="{BB962C8B-B14F-4D97-AF65-F5344CB8AC3E}">
        <p14:creationId xmlns:p14="http://schemas.microsoft.com/office/powerpoint/2010/main" val="38979949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Imagen 6" descr="Imagen que contiene interior, espejo, hombre, tabla&#10;&#10;Descripción generada automáticamente">
            <a:extLst>
              <a:ext uri="{FF2B5EF4-FFF2-40B4-BE49-F238E27FC236}">
                <a16:creationId xmlns:a16="http://schemas.microsoft.com/office/drawing/2014/main" id="{9FED470E-08EE-7B40-8029-840B017C3A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3308" y="0"/>
            <a:ext cx="5134062" cy="6858000"/>
          </a:xfrm>
          <a:prstGeom prst="rect">
            <a:avLst/>
          </a:prstGeom>
        </p:spPr>
      </p:pic>
      <p:sp>
        <p:nvSpPr>
          <p:cNvPr id="2" name="CuadroTexto 1">
            <a:extLst>
              <a:ext uri="{FF2B5EF4-FFF2-40B4-BE49-F238E27FC236}">
                <a16:creationId xmlns:a16="http://schemas.microsoft.com/office/drawing/2014/main" id="{4526DEE2-0038-1C4C-90B3-B747247D22A8}"/>
              </a:ext>
            </a:extLst>
          </p:cNvPr>
          <p:cNvSpPr txBox="1"/>
          <p:nvPr/>
        </p:nvSpPr>
        <p:spPr>
          <a:xfrm>
            <a:off x="6286185" y="2751403"/>
            <a:ext cx="2347117" cy="369332"/>
          </a:xfrm>
          <a:prstGeom prst="rect">
            <a:avLst/>
          </a:prstGeom>
          <a:noFill/>
        </p:spPr>
        <p:txBody>
          <a:bodyPr wrap="none" rtlCol="0">
            <a:spAutoFit/>
          </a:bodyPr>
          <a:lstStyle/>
          <a:p>
            <a:r>
              <a:rPr lang="es-PA" dirty="0"/>
              <a:t>Iconografía de la mujer</a:t>
            </a:r>
          </a:p>
        </p:txBody>
      </p:sp>
      <p:pic>
        <p:nvPicPr>
          <p:cNvPr id="4" name="Imagen 3" descr="Imagen que contiene oso de peluche, oso, oscuro, luz&#10;&#10;Descripción generada automáticamente">
            <a:extLst>
              <a:ext uri="{FF2B5EF4-FFF2-40B4-BE49-F238E27FC236}">
                <a16:creationId xmlns:a16="http://schemas.microsoft.com/office/drawing/2014/main" id="{AF268AA6-E793-4E46-93D4-054BB824CE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2843" y="3737265"/>
            <a:ext cx="2734540" cy="2734540"/>
          </a:xfrm>
          <a:prstGeom prst="rect">
            <a:avLst/>
          </a:prstGeom>
        </p:spPr>
      </p:pic>
    </p:spTree>
    <p:extLst>
      <p:ext uri="{BB962C8B-B14F-4D97-AF65-F5344CB8AC3E}">
        <p14:creationId xmlns:p14="http://schemas.microsoft.com/office/powerpoint/2010/main" val="797280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264B7AD-873A-064A-8748-553D4B1D45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6654" y="261018"/>
            <a:ext cx="3315168" cy="4972753"/>
          </a:xfrm>
          <a:prstGeom prst="rect">
            <a:avLst/>
          </a:prstGeom>
        </p:spPr>
      </p:pic>
      <p:pic>
        <p:nvPicPr>
          <p:cNvPr id="4" name="Imagen 3">
            <a:extLst>
              <a:ext uri="{FF2B5EF4-FFF2-40B4-BE49-F238E27FC236}">
                <a16:creationId xmlns:a16="http://schemas.microsoft.com/office/drawing/2014/main" id="{F69D1519-2E85-214C-8725-EB76BD701F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99790" y="3843064"/>
            <a:ext cx="3744210" cy="2781413"/>
          </a:xfrm>
          <a:prstGeom prst="rect">
            <a:avLst/>
          </a:prstGeom>
        </p:spPr>
      </p:pic>
      <p:pic>
        <p:nvPicPr>
          <p:cNvPr id="8" name="Imagen 7">
            <a:extLst>
              <a:ext uri="{FF2B5EF4-FFF2-40B4-BE49-F238E27FC236}">
                <a16:creationId xmlns:a16="http://schemas.microsoft.com/office/drawing/2014/main" id="{ABDA8182-8230-F043-9AC4-92226CD7C7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60066" y="453523"/>
            <a:ext cx="3111500" cy="3111500"/>
          </a:xfrm>
          <a:prstGeom prst="rect">
            <a:avLst/>
          </a:prstGeom>
        </p:spPr>
      </p:pic>
      <p:pic>
        <p:nvPicPr>
          <p:cNvPr id="10" name="Imagen 9">
            <a:extLst>
              <a:ext uri="{FF2B5EF4-FFF2-40B4-BE49-F238E27FC236}">
                <a16:creationId xmlns:a16="http://schemas.microsoft.com/office/drawing/2014/main" id="{E66F7411-6E91-7A4D-90A1-4894FB2C5A5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700648" y="2747394"/>
            <a:ext cx="2422348" cy="3641261"/>
          </a:xfrm>
          <a:prstGeom prst="rect">
            <a:avLst/>
          </a:prstGeom>
        </p:spPr>
      </p:pic>
    </p:spTree>
    <p:extLst>
      <p:ext uri="{BB962C8B-B14F-4D97-AF65-F5344CB8AC3E}">
        <p14:creationId xmlns:p14="http://schemas.microsoft.com/office/powerpoint/2010/main" val="41805726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C8FE187-61C9-6B43-97B5-54D2C3B005A6}"/>
              </a:ext>
            </a:extLst>
          </p:cNvPr>
          <p:cNvSpPr txBox="1"/>
          <p:nvPr/>
        </p:nvSpPr>
        <p:spPr>
          <a:xfrm>
            <a:off x="497206" y="2982447"/>
            <a:ext cx="3580850" cy="707886"/>
          </a:xfrm>
          <a:prstGeom prst="rect">
            <a:avLst/>
          </a:prstGeom>
          <a:noFill/>
        </p:spPr>
        <p:txBody>
          <a:bodyPr wrap="square" rtlCol="0">
            <a:spAutoFit/>
          </a:bodyPr>
          <a:lstStyle/>
          <a:p>
            <a:pPr algn="just"/>
            <a:r>
              <a:rPr lang="es-PA" sz="1000" dirty="0"/>
              <a:t>Samuel K. Lothrop (1942) </a:t>
            </a:r>
            <a:r>
              <a:rPr lang="es-PA" sz="1000" i="1" dirty="0"/>
              <a:t>Coclé: An Archaeological Study of Central Panama, Part 2</a:t>
            </a:r>
            <a:r>
              <a:rPr lang="es-PA" sz="1000" dirty="0"/>
              <a:t>. Memoirs of the Peabody Museum of Archaeology and Ethnology, 8”. Harvard University, Cambridge.</a:t>
            </a:r>
          </a:p>
          <a:p>
            <a:pPr algn="just"/>
            <a:endParaRPr lang="es-PA" sz="1000" dirty="0"/>
          </a:p>
        </p:txBody>
      </p:sp>
      <p:pic>
        <p:nvPicPr>
          <p:cNvPr id="5" name="Imagen 4" descr="Imagen que contiene foto, diferente, viejo, refrigerador&#10;&#10;Descripción generada automáticamente">
            <a:extLst>
              <a:ext uri="{FF2B5EF4-FFF2-40B4-BE49-F238E27FC236}">
                <a16:creationId xmlns:a16="http://schemas.microsoft.com/office/drawing/2014/main" id="{6C675904-7630-DD4B-B28A-4BC7D4F4BA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79045" y="968028"/>
            <a:ext cx="1902893" cy="1868913"/>
          </a:xfrm>
          <a:prstGeom prst="rect">
            <a:avLst/>
          </a:prstGeom>
        </p:spPr>
      </p:pic>
      <p:pic>
        <p:nvPicPr>
          <p:cNvPr id="6" name="Imagen 5" descr="Imagen que contiene foto, diferente, viejo, refrigerador&#10;&#10;Descripción generada automáticamente">
            <a:extLst>
              <a:ext uri="{FF2B5EF4-FFF2-40B4-BE49-F238E27FC236}">
                <a16:creationId xmlns:a16="http://schemas.microsoft.com/office/drawing/2014/main" id="{F1E3B3F5-1BD7-1747-A948-352404FB055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9892" y="923929"/>
            <a:ext cx="2047739" cy="1868913"/>
          </a:xfrm>
          <a:prstGeom prst="rect">
            <a:avLst/>
          </a:prstGeom>
        </p:spPr>
      </p:pic>
      <p:pic>
        <p:nvPicPr>
          <p:cNvPr id="7" name="Imagen 6" descr="T9_llenocomplet.png">
            <a:extLst>
              <a:ext uri="{FF2B5EF4-FFF2-40B4-BE49-F238E27FC236}">
                <a16:creationId xmlns:a16="http://schemas.microsoft.com/office/drawing/2014/main" id="{6DEDE129-7165-0847-8FC2-68B258F015B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610325" y="865794"/>
            <a:ext cx="2343613" cy="2073379"/>
          </a:xfrm>
          <a:prstGeom prst="rect">
            <a:avLst/>
          </a:prstGeom>
        </p:spPr>
      </p:pic>
      <p:pic>
        <p:nvPicPr>
          <p:cNvPr id="8" name="Imagen 7">
            <a:extLst>
              <a:ext uri="{FF2B5EF4-FFF2-40B4-BE49-F238E27FC236}">
                <a16:creationId xmlns:a16="http://schemas.microsoft.com/office/drawing/2014/main" id="{9B1575BF-1EE7-F048-AAF1-B5085B64368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42901" y="3840244"/>
            <a:ext cx="2275743" cy="2163719"/>
          </a:xfrm>
          <a:prstGeom prst="rect">
            <a:avLst/>
          </a:prstGeom>
        </p:spPr>
      </p:pic>
      <p:pic>
        <p:nvPicPr>
          <p:cNvPr id="9" name="Imagen 8" descr="conte dibujo 4.JPG">
            <a:extLst>
              <a:ext uri="{FF2B5EF4-FFF2-40B4-BE49-F238E27FC236}">
                <a16:creationId xmlns:a16="http://schemas.microsoft.com/office/drawing/2014/main" id="{6FA66AA7-51C0-3C4C-BDE2-F8E2240F604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784099" y="3580439"/>
            <a:ext cx="2122513" cy="2683330"/>
          </a:xfrm>
          <a:prstGeom prst="rect">
            <a:avLst/>
          </a:prstGeom>
        </p:spPr>
      </p:pic>
      <p:pic>
        <p:nvPicPr>
          <p:cNvPr id="10" name="Imagen 9">
            <a:extLst>
              <a:ext uri="{FF2B5EF4-FFF2-40B4-BE49-F238E27FC236}">
                <a16:creationId xmlns:a16="http://schemas.microsoft.com/office/drawing/2014/main" id="{BF5AA274-E0BC-1D4D-A131-DFF2F8F51E6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37898" y="3965917"/>
            <a:ext cx="2047739" cy="2038046"/>
          </a:xfrm>
          <a:prstGeom prst="rect">
            <a:avLst/>
          </a:prstGeom>
        </p:spPr>
      </p:pic>
      <p:pic>
        <p:nvPicPr>
          <p:cNvPr id="11" name="Imagen 10" descr="Logotipo&#10;&#10;Descripción generada automáticamente">
            <a:extLst>
              <a:ext uri="{FF2B5EF4-FFF2-40B4-BE49-F238E27FC236}">
                <a16:creationId xmlns:a16="http://schemas.microsoft.com/office/drawing/2014/main" id="{C49E2930-D753-2C49-84A6-FAA60EB80A6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594037" y="923929"/>
            <a:ext cx="1995618" cy="2018824"/>
          </a:xfrm>
          <a:prstGeom prst="rect">
            <a:avLst/>
          </a:prstGeom>
        </p:spPr>
      </p:pic>
      <p:sp>
        <p:nvSpPr>
          <p:cNvPr id="12" name="CuadroTexto 11">
            <a:extLst>
              <a:ext uri="{FF2B5EF4-FFF2-40B4-BE49-F238E27FC236}">
                <a16:creationId xmlns:a16="http://schemas.microsoft.com/office/drawing/2014/main" id="{830A5AC5-65AA-584A-BCFC-44942BA93F70}"/>
              </a:ext>
            </a:extLst>
          </p:cNvPr>
          <p:cNvSpPr txBox="1"/>
          <p:nvPr/>
        </p:nvSpPr>
        <p:spPr>
          <a:xfrm>
            <a:off x="7063876" y="4053214"/>
            <a:ext cx="1890062" cy="1938992"/>
          </a:xfrm>
          <a:prstGeom prst="rect">
            <a:avLst/>
          </a:prstGeom>
          <a:noFill/>
        </p:spPr>
        <p:txBody>
          <a:bodyPr wrap="square" rtlCol="0">
            <a:spAutoFit/>
          </a:bodyPr>
          <a:lstStyle/>
          <a:p>
            <a:r>
              <a:rPr lang="es-ES" sz="1200" dirty="0"/>
              <a:t>Marcadores de sobrenaturalidad en las figuras antropomorfas del estilo </a:t>
            </a:r>
            <a:r>
              <a:rPr lang="es-ES" sz="1200" dirty="0" err="1"/>
              <a:t>Conte</a:t>
            </a:r>
            <a:r>
              <a:rPr lang="es-ES" sz="1200" dirty="0"/>
              <a:t>:</a:t>
            </a:r>
          </a:p>
          <a:p>
            <a:endParaRPr lang="es-ES" sz="1200" dirty="0"/>
          </a:p>
          <a:p>
            <a:r>
              <a:rPr lang="es-ES" sz="1200" dirty="0"/>
              <a:t>-Garras </a:t>
            </a:r>
          </a:p>
          <a:p>
            <a:r>
              <a:rPr lang="es-ES" sz="1200" dirty="0"/>
              <a:t>-Crestas con   triángulos</a:t>
            </a:r>
          </a:p>
          <a:p>
            <a:r>
              <a:rPr lang="es-ES" sz="1200" dirty="0"/>
              <a:t>-Cintura marcada</a:t>
            </a:r>
          </a:p>
          <a:p>
            <a:r>
              <a:rPr lang="es-ES" sz="1200" dirty="0"/>
              <a:t>-Partes de la cabeza descomedidas </a:t>
            </a:r>
          </a:p>
        </p:txBody>
      </p:sp>
      <p:sp>
        <p:nvSpPr>
          <p:cNvPr id="2" name="Rectángulo 1">
            <a:extLst>
              <a:ext uri="{FF2B5EF4-FFF2-40B4-BE49-F238E27FC236}">
                <a16:creationId xmlns:a16="http://schemas.microsoft.com/office/drawing/2014/main" id="{AD345257-CFF9-6A49-A616-E31B57DA8D51}"/>
              </a:ext>
            </a:extLst>
          </p:cNvPr>
          <p:cNvSpPr/>
          <p:nvPr/>
        </p:nvSpPr>
        <p:spPr>
          <a:xfrm>
            <a:off x="0" y="552450"/>
            <a:ext cx="4572000" cy="30279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3" name="Elipse 12">
            <a:extLst>
              <a:ext uri="{FF2B5EF4-FFF2-40B4-BE49-F238E27FC236}">
                <a16:creationId xmlns:a16="http://schemas.microsoft.com/office/drawing/2014/main" id="{26B8202C-45C9-A04F-9A67-E291275E75A6}"/>
              </a:ext>
            </a:extLst>
          </p:cNvPr>
          <p:cNvSpPr/>
          <p:nvPr/>
        </p:nvSpPr>
        <p:spPr>
          <a:xfrm>
            <a:off x="3811356" y="1476141"/>
            <a:ext cx="533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4" name="Elipse 13">
            <a:extLst>
              <a:ext uri="{FF2B5EF4-FFF2-40B4-BE49-F238E27FC236}">
                <a16:creationId xmlns:a16="http://schemas.microsoft.com/office/drawing/2014/main" id="{B6A06796-B846-574F-8D04-9BDFB96D0C2C}"/>
              </a:ext>
            </a:extLst>
          </p:cNvPr>
          <p:cNvSpPr/>
          <p:nvPr/>
        </p:nvSpPr>
        <p:spPr>
          <a:xfrm>
            <a:off x="2680522" y="1071643"/>
            <a:ext cx="70677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cxnSp>
        <p:nvCxnSpPr>
          <p:cNvPr id="16" name="Conector recto de flecha 15">
            <a:extLst>
              <a:ext uri="{FF2B5EF4-FFF2-40B4-BE49-F238E27FC236}">
                <a16:creationId xmlns:a16="http://schemas.microsoft.com/office/drawing/2014/main" id="{3993D2CF-696D-AA4F-A9A1-05A7FD635B02}"/>
              </a:ext>
            </a:extLst>
          </p:cNvPr>
          <p:cNvCxnSpPr>
            <a:cxnSpLocks/>
          </p:cNvCxnSpPr>
          <p:nvPr/>
        </p:nvCxnSpPr>
        <p:spPr>
          <a:xfrm flipV="1">
            <a:off x="2717563" y="1944421"/>
            <a:ext cx="578922" cy="2774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00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A4C1AEB-54B1-6A45-8247-8651CD1809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89068" y="2702171"/>
            <a:ext cx="5119077" cy="3839308"/>
          </a:xfrm>
          <a:prstGeom prst="rect">
            <a:avLst/>
          </a:prstGeom>
        </p:spPr>
      </p:pic>
      <p:pic>
        <p:nvPicPr>
          <p:cNvPr id="5" name="Imagen 4">
            <a:extLst>
              <a:ext uri="{FF2B5EF4-FFF2-40B4-BE49-F238E27FC236}">
                <a16:creationId xmlns:a16="http://schemas.microsoft.com/office/drawing/2014/main" id="{59BBCC49-8588-6E4E-9AC6-E3F99646E4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55535" y="1"/>
            <a:ext cx="3401338" cy="2551004"/>
          </a:xfrm>
          <a:prstGeom prst="rect">
            <a:avLst/>
          </a:prstGeom>
        </p:spPr>
      </p:pic>
      <p:pic>
        <p:nvPicPr>
          <p:cNvPr id="7" name="Imagen 6">
            <a:extLst>
              <a:ext uri="{FF2B5EF4-FFF2-40B4-BE49-F238E27FC236}">
                <a16:creationId xmlns:a16="http://schemas.microsoft.com/office/drawing/2014/main" id="{3FFB0C4C-5A75-A547-AB9C-F8B91F72D3B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55685" y="3182082"/>
            <a:ext cx="3839310" cy="2879483"/>
          </a:xfrm>
          <a:prstGeom prst="rect">
            <a:avLst/>
          </a:prstGeom>
        </p:spPr>
      </p:pic>
      <p:pic>
        <p:nvPicPr>
          <p:cNvPr id="9" name="Imagen 8">
            <a:extLst>
              <a:ext uri="{FF2B5EF4-FFF2-40B4-BE49-F238E27FC236}">
                <a16:creationId xmlns:a16="http://schemas.microsoft.com/office/drawing/2014/main" id="{E8C422F4-0D56-9E4A-950F-35D9796E297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751605" y="294715"/>
            <a:ext cx="2578617" cy="1933962"/>
          </a:xfrm>
          <a:prstGeom prst="rect">
            <a:avLst/>
          </a:prstGeom>
        </p:spPr>
      </p:pic>
      <p:sp>
        <p:nvSpPr>
          <p:cNvPr id="10" name="CuadroTexto 9">
            <a:extLst>
              <a:ext uri="{FF2B5EF4-FFF2-40B4-BE49-F238E27FC236}">
                <a16:creationId xmlns:a16="http://schemas.microsoft.com/office/drawing/2014/main" id="{3D2B83D2-73E3-5A4F-A5E7-08DCD62CEF8A}"/>
              </a:ext>
            </a:extLst>
          </p:cNvPr>
          <p:cNvSpPr txBox="1"/>
          <p:nvPr/>
        </p:nvSpPr>
        <p:spPr>
          <a:xfrm>
            <a:off x="7797389" y="529390"/>
            <a:ext cx="1347640" cy="923330"/>
          </a:xfrm>
          <a:prstGeom prst="rect">
            <a:avLst/>
          </a:prstGeom>
          <a:noFill/>
        </p:spPr>
        <p:txBody>
          <a:bodyPr wrap="square" rtlCol="0">
            <a:spAutoFit/>
          </a:bodyPr>
          <a:lstStyle/>
          <a:p>
            <a:r>
              <a:rPr lang="es-PA" dirty="0"/>
              <a:t>Tras las huellas de las mujeres</a:t>
            </a:r>
          </a:p>
        </p:txBody>
      </p:sp>
    </p:spTree>
    <p:extLst>
      <p:ext uri="{BB962C8B-B14F-4D97-AF65-F5344CB8AC3E}">
        <p14:creationId xmlns:p14="http://schemas.microsoft.com/office/powerpoint/2010/main" val="14531057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5775327-4001-5A4C-8A36-69E23CD0E0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4629517" y="13040"/>
            <a:ext cx="2923499" cy="1948999"/>
          </a:xfrm>
          <a:prstGeom prst="rect">
            <a:avLst/>
          </a:prstGeom>
        </p:spPr>
      </p:pic>
      <p:pic>
        <p:nvPicPr>
          <p:cNvPr id="29" name="Imagen 28">
            <a:extLst>
              <a:ext uri="{FF2B5EF4-FFF2-40B4-BE49-F238E27FC236}">
                <a16:creationId xmlns:a16="http://schemas.microsoft.com/office/drawing/2014/main" id="{7503B70B-0EDC-3D4D-A92B-89A374C289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3693" y="4431166"/>
            <a:ext cx="3742168" cy="2483250"/>
          </a:xfrm>
          <a:prstGeom prst="rect">
            <a:avLst/>
          </a:prstGeom>
        </p:spPr>
      </p:pic>
      <p:pic>
        <p:nvPicPr>
          <p:cNvPr id="33" name="Imagen 32">
            <a:extLst>
              <a:ext uri="{FF2B5EF4-FFF2-40B4-BE49-F238E27FC236}">
                <a16:creationId xmlns:a16="http://schemas.microsoft.com/office/drawing/2014/main" id="{AC6EC30D-EF3C-244C-9F26-55A23EAF500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54074" y="1"/>
            <a:ext cx="2581878" cy="2313676"/>
          </a:xfrm>
          <a:prstGeom prst="rect">
            <a:avLst/>
          </a:prstGeom>
        </p:spPr>
      </p:pic>
      <p:pic>
        <p:nvPicPr>
          <p:cNvPr id="35" name="Imagen 34">
            <a:extLst>
              <a:ext uri="{FF2B5EF4-FFF2-40B4-BE49-F238E27FC236}">
                <a16:creationId xmlns:a16="http://schemas.microsoft.com/office/drawing/2014/main" id="{D7E77B4A-6B81-A243-9CAE-77D690555A1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18721" y="2311471"/>
            <a:ext cx="3982627" cy="2981490"/>
          </a:xfrm>
          <a:prstGeom prst="rect">
            <a:avLst/>
          </a:prstGeom>
        </p:spPr>
      </p:pic>
      <p:pic>
        <p:nvPicPr>
          <p:cNvPr id="37" name="Imagen 36">
            <a:extLst>
              <a:ext uri="{FF2B5EF4-FFF2-40B4-BE49-F238E27FC236}">
                <a16:creationId xmlns:a16="http://schemas.microsoft.com/office/drawing/2014/main" id="{90807525-D851-A646-A22D-9C288F2367E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88215" y="-543794"/>
            <a:ext cx="2217051" cy="3325576"/>
          </a:xfrm>
          <a:prstGeom prst="rect">
            <a:avLst/>
          </a:prstGeom>
        </p:spPr>
      </p:pic>
      <p:pic>
        <p:nvPicPr>
          <p:cNvPr id="43" name="Imagen 42">
            <a:extLst>
              <a:ext uri="{FF2B5EF4-FFF2-40B4-BE49-F238E27FC236}">
                <a16:creationId xmlns:a16="http://schemas.microsoft.com/office/drawing/2014/main" id="{A27C6588-9D4B-8B4E-A109-7682C74CFDC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4015" y="-102039"/>
            <a:ext cx="2631579" cy="1973032"/>
          </a:xfrm>
          <a:prstGeom prst="rect">
            <a:avLst/>
          </a:prstGeom>
        </p:spPr>
      </p:pic>
      <p:pic>
        <p:nvPicPr>
          <p:cNvPr id="24" name="Imagen 23">
            <a:extLst>
              <a:ext uri="{FF2B5EF4-FFF2-40B4-BE49-F238E27FC236}">
                <a16:creationId xmlns:a16="http://schemas.microsoft.com/office/drawing/2014/main" id="{460F33B0-148C-E34A-ABC6-399B026DD32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301930" y="3872748"/>
            <a:ext cx="3272130" cy="2452645"/>
          </a:xfrm>
          <a:prstGeom prst="rect">
            <a:avLst/>
          </a:prstGeom>
        </p:spPr>
      </p:pic>
      <p:pic>
        <p:nvPicPr>
          <p:cNvPr id="26" name="Imagen 25">
            <a:extLst>
              <a:ext uri="{FF2B5EF4-FFF2-40B4-BE49-F238E27FC236}">
                <a16:creationId xmlns:a16="http://schemas.microsoft.com/office/drawing/2014/main" id="{6F20AE46-EAA5-4F46-8E14-436B499B2E7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48929" y="4829213"/>
            <a:ext cx="3221820" cy="2156756"/>
          </a:xfrm>
          <a:prstGeom prst="rect">
            <a:avLst/>
          </a:prstGeom>
        </p:spPr>
      </p:pic>
      <p:pic>
        <p:nvPicPr>
          <p:cNvPr id="32" name="Imagen 31">
            <a:extLst>
              <a:ext uri="{FF2B5EF4-FFF2-40B4-BE49-F238E27FC236}">
                <a16:creationId xmlns:a16="http://schemas.microsoft.com/office/drawing/2014/main" id="{E8F9AB86-5595-5749-8D15-94CE2500892D}"/>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2428128" y="4682770"/>
            <a:ext cx="2305611" cy="2182168"/>
          </a:xfrm>
          <a:prstGeom prst="rect">
            <a:avLst/>
          </a:prstGeom>
        </p:spPr>
      </p:pic>
      <p:pic>
        <p:nvPicPr>
          <p:cNvPr id="38" name="Imagen 37">
            <a:extLst>
              <a:ext uri="{FF2B5EF4-FFF2-40B4-BE49-F238E27FC236}">
                <a16:creationId xmlns:a16="http://schemas.microsoft.com/office/drawing/2014/main" id="{8889C5CB-49AF-2F41-9F5C-9B94770576FB}"/>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733740" y="5446440"/>
            <a:ext cx="2826213" cy="2200105"/>
          </a:xfrm>
          <a:prstGeom prst="rect">
            <a:avLst/>
          </a:prstGeom>
        </p:spPr>
      </p:pic>
      <p:pic>
        <p:nvPicPr>
          <p:cNvPr id="4" name="Imagen 3">
            <a:extLst>
              <a:ext uri="{FF2B5EF4-FFF2-40B4-BE49-F238E27FC236}">
                <a16:creationId xmlns:a16="http://schemas.microsoft.com/office/drawing/2014/main" id="{8FD925B4-07E2-744B-904C-A2DFD48F3761}"/>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566258" y="-153610"/>
            <a:ext cx="2276228" cy="1890403"/>
          </a:xfrm>
          <a:prstGeom prst="rect">
            <a:avLst/>
          </a:prstGeom>
        </p:spPr>
      </p:pic>
      <p:pic>
        <p:nvPicPr>
          <p:cNvPr id="40" name="Imagen 39">
            <a:extLst>
              <a:ext uri="{FF2B5EF4-FFF2-40B4-BE49-F238E27FC236}">
                <a16:creationId xmlns:a16="http://schemas.microsoft.com/office/drawing/2014/main" id="{79504A00-298E-8945-849D-96297EB394DE}"/>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31154" y="1380900"/>
            <a:ext cx="2720842" cy="2039955"/>
          </a:xfrm>
          <a:prstGeom prst="rect">
            <a:avLst/>
          </a:prstGeom>
        </p:spPr>
      </p:pic>
      <p:pic>
        <p:nvPicPr>
          <p:cNvPr id="42" name="Imagen 41">
            <a:extLst>
              <a:ext uri="{FF2B5EF4-FFF2-40B4-BE49-F238E27FC236}">
                <a16:creationId xmlns:a16="http://schemas.microsoft.com/office/drawing/2014/main" id="{40519EBC-7D0B-2F46-B7BA-B92831884882}"/>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734054" y="2781782"/>
            <a:ext cx="2616004" cy="1657627"/>
          </a:xfrm>
          <a:prstGeom prst="rect">
            <a:avLst/>
          </a:prstGeom>
        </p:spPr>
      </p:pic>
      <p:pic>
        <p:nvPicPr>
          <p:cNvPr id="44" name="Imagen 43">
            <a:extLst>
              <a:ext uri="{FF2B5EF4-FFF2-40B4-BE49-F238E27FC236}">
                <a16:creationId xmlns:a16="http://schemas.microsoft.com/office/drawing/2014/main" id="{AE47269F-2D28-D64C-8165-B4B988D4D45C}"/>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rot="16200000">
            <a:off x="-796381" y="2314229"/>
            <a:ext cx="2659417" cy="1772945"/>
          </a:xfrm>
          <a:prstGeom prst="rect">
            <a:avLst/>
          </a:prstGeom>
        </p:spPr>
      </p:pic>
      <p:pic>
        <p:nvPicPr>
          <p:cNvPr id="6" name="Imagen 5">
            <a:extLst>
              <a:ext uri="{FF2B5EF4-FFF2-40B4-BE49-F238E27FC236}">
                <a16:creationId xmlns:a16="http://schemas.microsoft.com/office/drawing/2014/main" id="{6E882A72-7DEF-A745-BAED-5A23A28856A8}"/>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075744" y="1379928"/>
            <a:ext cx="2644642" cy="1764472"/>
          </a:xfrm>
          <a:prstGeom prst="rect">
            <a:avLst/>
          </a:prstGeom>
        </p:spPr>
      </p:pic>
      <p:pic>
        <p:nvPicPr>
          <p:cNvPr id="46" name="Imagen 45">
            <a:extLst>
              <a:ext uri="{FF2B5EF4-FFF2-40B4-BE49-F238E27FC236}">
                <a16:creationId xmlns:a16="http://schemas.microsoft.com/office/drawing/2014/main" id="{781870F3-46E7-4F46-A17B-552A6BEF39F4}"/>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5046740" y="1862520"/>
            <a:ext cx="2737398" cy="2254963"/>
          </a:xfrm>
          <a:prstGeom prst="rect">
            <a:avLst/>
          </a:prstGeom>
        </p:spPr>
      </p:pic>
      <p:pic>
        <p:nvPicPr>
          <p:cNvPr id="10" name="Imagen 9">
            <a:extLst>
              <a:ext uri="{FF2B5EF4-FFF2-40B4-BE49-F238E27FC236}">
                <a16:creationId xmlns:a16="http://schemas.microsoft.com/office/drawing/2014/main" id="{2523A8B9-BFC4-FF42-89CC-F06AB639DC45}"/>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6834945" y="3799717"/>
            <a:ext cx="2539134" cy="3293445"/>
          </a:xfrm>
          <a:prstGeom prst="rect">
            <a:avLst/>
          </a:prstGeom>
        </p:spPr>
      </p:pic>
      <p:pic>
        <p:nvPicPr>
          <p:cNvPr id="47" name="Imagen 46">
            <a:extLst>
              <a:ext uri="{FF2B5EF4-FFF2-40B4-BE49-F238E27FC236}">
                <a16:creationId xmlns:a16="http://schemas.microsoft.com/office/drawing/2014/main" id="{4E190008-3F02-3942-8DAD-CA217CCF074F}"/>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3208005" y="3139022"/>
            <a:ext cx="1841958" cy="1538096"/>
          </a:xfrm>
          <a:prstGeom prst="rect">
            <a:avLst/>
          </a:prstGeom>
        </p:spPr>
      </p:pic>
    </p:spTree>
    <p:extLst>
      <p:ext uri="{BB962C8B-B14F-4D97-AF65-F5344CB8AC3E}">
        <p14:creationId xmlns:p14="http://schemas.microsoft.com/office/powerpoint/2010/main" val="19456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01C135C-54B1-8D47-AA35-081E5141564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66185" y="381461"/>
            <a:ext cx="6325971" cy="2244509"/>
          </a:xfrm>
          <a:prstGeom prst="rect">
            <a:avLst/>
          </a:prstGeom>
        </p:spPr>
      </p:pic>
      <p:pic>
        <p:nvPicPr>
          <p:cNvPr id="6" name="Imagen 5">
            <a:extLst>
              <a:ext uri="{FF2B5EF4-FFF2-40B4-BE49-F238E27FC236}">
                <a16:creationId xmlns:a16="http://schemas.microsoft.com/office/drawing/2014/main" id="{057D018F-F307-7544-B23E-A7E7EF60FD5C}"/>
              </a:ext>
            </a:extLst>
          </p:cNvPr>
          <p:cNvPicPr>
            <a:picLocks noChangeAspect="1"/>
          </p:cNvPicPr>
          <p:nvPr/>
        </p:nvPicPr>
        <p:blipFill>
          <a:blip r:embed="rId4"/>
          <a:stretch>
            <a:fillRect/>
          </a:stretch>
        </p:blipFill>
        <p:spPr>
          <a:xfrm>
            <a:off x="1428750" y="2796415"/>
            <a:ext cx="6286500" cy="3746500"/>
          </a:xfrm>
          <a:prstGeom prst="rect">
            <a:avLst/>
          </a:prstGeom>
        </p:spPr>
      </p:pic>
    </p:spTree>
    <p:extLst>
      <p:ext uri="{BB962C8B-B14F-4D97-AF65-F5344CB8AC3E}">
        <p14:creationId xmlns:p14="http://schemas.microsoft.com/office/powerpoint/2010/main" val="3733456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F1E0712-EAA3-AE49-B1C5-2D3F373A6275}"/>
              </a:ext>
            </a:extLst>
          </p:cNvPr>
          <p:cNvSpPr/>
          <p:nvPr/>
        </p:nvSpPr>
        <p:spPr>
          <a:xfrm>
            <a:off x="392416" y="5519252"/>
            <a:ext cx="8096112" cy="954107"/>
          </a:xfrm>
          <a:prstGeom prst="rect">
            <a:avLst/>
          </a:prstGeom>
        </p:spPr>
        <p:txBody>
          <a:bodyPr wrap="square">
            <a:spAutoFit/>
          </a:bodyPr>
          <a:lstStyle/>
          <a:p>
            <a:pPr algn="just"/>
            <a:r>
              <a:rPr lang="es-PA" sz="1400" dirty="0">
                <a:solidFill>
                  <a:srgbClr val="202122"/>
                </a:solidFill>
                <a:latin typeface="Arial" panose="020B0604020202020204" pitchFamily="34" charset="0"/>
              </a:rPr>
              <a:t>Dijéronle los indios que por aquella vía hallaría la isla de Matinino, que diz que era poblada de mujeres sin hombres (...) y que cierto tiempo del año venían los hombres á ellas de la dicha Isla de Caribe, que diz que estaba dellas diez ó doce lueguas, y si parían niño enviábanlo a la isla de los hombres, y si niña dejábanla consigo​.</a:t>
            </a:r>
            <a:endParaRPr lang="es-PA" sz="1400" dirty="0"/>
          </a:p>
        </p:txBody>
      </p:sp>
      <p:pic>
        <p:nvPicPr>
          <p:cNvPr id="3" name="Imagen 2">
            <a:extLst>
              <a:ext uri="{FF2B5EF4-FFF2-40B4-BE49-F238E27FC236}">
                <a16:creationId xmlns:a16="http://schemas.microsoft.com/office/drawing/2014/main" id="{2A9716CC-EC27-4844-BE59-8275AAE866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2416" y="684375"/>
            <a:ext cx="8136835" cy="4576970"/>
          </a:xfrm>
          <a:prstGeom prst="rect">
            <a:avLst/>
          </a:prstGeom>
        </p:spPr>
      </p:pic>
    </p:spTree>
    <p:extLst>
      <p:ext uri="{BB962C8B-B14F-4D97-AF65-F5344CB8AC3E}">
        <p14:creationId xmlns:p14="http://schemas.microsoft.com/office/powerpoint/2010/main" val="792887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3710650-DCB0-384E-9B87-ACB5C28BF5B0}"/>
              </a:ext>
            </a:extLst>
          </p:cNvPr>
          <p:cNvSpPr/>
          <p:nvPr/>
        </p:nvSpPr>
        <p:spPr>
          <a:xfrm>
            <a:off x="451635" y="5239031"/>
            <a:ext cx="8397264" cy="1384995"/>
          </a:xfrm>
          <a:prstGeom prst="rect">
            <a:avLst/>
          </a:prstGeom>
        </p:spPr>
        <p:txBody>
          <a:bodyPr wrap="square">
            <a:spAutoFit/>
          </a:bodyPr>
          <a:lstStyle/>
          <a:p>
            <a:pPr algn="just"/>
            <a:r>
              <a:rPr lang="es-PA" sz="1400" dirty="0"/>
              <a:t>Y así mismo me trajo relación de los señores de la provincia de Cihuatán, que se afirma mucho de haber </a:t>
            </a:r>
            <a:r>
              <a:rPr lang="es-PA" sz="1400" b="1" dirty="0"/>
              <a:t>una isla poblada de mujeres, sin varón ninguno</a:t>
            </a:r>
            <a:r>
              <a:rPr lang="es-PA" sz="1400" dirty="0"/>
              <a:t>, y que en ciertos tiempos van de la tierra firme hombres que con ellas han acceso....y si paren mujeres las guardan; y si hombres, los echan de su compañía, y que esta isla está a diez jornadas de esta provincia de Colima; y que muchos de ellos han ido allá y la han visto. Dícenme así mesmo que es muy rica en perlas y oro; yo trabajaré en teniendo aparejo de saber la verdad y hacer de ello larga relación a Vuestra Majestad...</a:t>
            </a:r>
          </a:p>
        </p:txBody>
      </p:sp>
      <p:sp>
        <p:nvSpPr>
          <p:cNvPr id="5" name="CuadroTexto 4">
            <a:extLst>
              <a:ext uri="{FF2B5EF4-FFF2-40B4-BE49-F238E27FC236}">
                <a16:creationId xmlns:a16="http://schemas.microsoft.com/office/drawing/2014/main" id="{A4951204-495E-464C-9A60-3774B6C816A0}"/>
              </a:ext>
            </a:extLst>
          </p:cNvPr>
          <p:cNvSpPr txBox="1"/>
          <p:nvPr/>
        </p:nvSpPr>
        <p:spPr>
          <a:xfrm>
            <a:off x="5714283" y="268368"/>
            <a:ext cx="3110553" cy="2308324"/>
          </a:xfrm>
          <a:prstGeom prst="rect">
            <a:avLst/>
          </a:prstGeom>
          <a:noFill/>
        </p:spPr>
        <p:txBody>
          <a:bodyPr wrap="square" rtlCol="0">
            <a:spAutoFit/>
          </a:bodyPr>
          <a:lstStyle/>
          <a:p>
            <a:pPr algn="just"/>
            <a:r>
              <a:rPr lang="es-PA" sz="1200" dirty="0"/>
              <a:t>“Hernán Cortés: la mar del Sur (1522), la isla poblada de mujeres (1532), el viaje a las Molucas por el camino del poniente (1527), y sus expediciones a California (1532-1539)” </a:t>
            </a:r>
          </a:p>
          <a:p>
            <a:pPr algn="just"/>
            <a:endParaRPr lang="es-PA" sz="1200" dirty="0"/>
          </a:p>
          <a:p>
            <a:pPr algn="just"/>
            <a:r>
              <a:rPr lang="es-PA" sz="1200" dirty="0"/>
              <a:t>Miguel León-Portilla Cartografía y crónicas de la Antigua California. Segunda edición México Universidad Nacional Autónoma de México Instituto de Investigaciones Históricas 2001 ISBN 968-36-8969-8.</a:t>
            </a:r>
          </a:p>
          <a:p>
            <a:pPr algn="just"/>
            <a:endParaRPr lang="es-PA" sz="1200" dirty="0"/>
          </a:p>
          <a:p>
            <a:pPr algn="just"/>
            <a:endParaRPr lang="es-PA" sz="1200" dirty="0"/>
          </a:p>
        </p:txBody>
      </p:sp>
      <p:pic>
        <p:nvPicPr>
          <p:cNvPr id="7" name="Imagen 6">
            <a:extLst>
              <a:ext uri="{FF2B5EF4-FFF2-40B4-BE49-F238E27FC236}">
                <a16:creationId xmlns:a16="http://schemas.microsoft.com/office/drawing/2014/main" id="{850793C4-FF2E-824A-A8F0-4BE88AA315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572" y="240630"/>
            <a:ext cx="5286711" cy="4854408"/>
          </a:xfrm>
          <a:prstGeom prst="rect">
            <a:avLst/>
          </a:prstGeom>
        </p:spPr>
      </p:pic>
    </p:spTree>
    <p:extLst>
      <p:ext uri="{BB962C8B-B14F-4D97-AF65-F5344CB8AC3E}">
        <p14:creationId xmlns:p14="http://schemas.microsoft.com/office/powerpoint/2010/main" val="2967918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812DDEB-CE51-8343-B98C-ABBB4D32D2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0640" y="393465"/>
            <a:ext cx="5381087" cy="4319766"/>
          </a:xfrm>
          <a:prstGeom prst="rect">
            <a:avLst/>
          </a:prstGeom>
        </p:spPr>
      </p:pic>
      <p:sp>
        <p:nvSpPr>
          <p:cNvPr id="4" name="Rectángulo 3">
            <a:extLst>
              <a:ext uri="{FF2B5EF4-FFF2-40B4-BE49-F238E27FC236}">
                <a16:creationId xmlns:a16="http://schemas.microsoft.com/office/drawing/2014/main" id="{B2ED67B5-D24E-D44C-9910-E938DF162772}"/>
              </a:ext>
            </a:extLst>
          </p:cNvPr>
          <p:cNvSpPr/>
          <p:nvPr/>
        </p:nvSpPr>
        <p:spPr>
          <a:xfrm>
            <a:off x="6125077" y="393465"/>
            <a:ext cx="2434675" cy="1200329"/>
          </a:xfrm>
          <a:prstGeom prst="rect">
            <a:avLst/>
          </a:prstGeom>
        </p:spPr>
        <p:txBody>
          <a:bodyPr wrap="square">
            <a:spAutoFit/>
          </a:bodyPr>
          <a:lstStyle/>
          <a:p>
            <a:pPr algn="just"/>
            <a:r>
              <a:rPr lang="es-PA" sz="1200" dirty="0"/>
              <a:t>«Como las amazonas tratan a quienes capturan»: Litografía del libro de André Thevet sobre la colonización francesa de Brasil.</a:t>
            </a:r>
          </a:p>
          <a:p>
            <a:pPr algn="just"/>
            <a:endParaRPr lang="es-PA" sz="1200" dirty="0"/>
          </a:p>
          <a:p>
            <a:pPr algn="just"/>
            <a:endParaRPr lang="es-PA" sz="1200" dirty="0"/>
          </a:p>
        </p:txBody>
      </p:sp>
      <p:sp>
        <p:nvSpPr>
          <p:cNvPr id="5" name="Rectángulo 4">
            <a:extLst>
              <a:ext uri="{FF2B5EF4-FFF2-40B4-BE49-F238E27FC236}">
                <a16:creationId xmlns:a16="http://schemas.microsoft.com/office/drawing/2014/main" id="{37B1A3BB-5C8A-4442-A8DD-07FA42E80B9E}"/>
              </a:ext>
            </a:extLst>
          </p:cNvPr>
          <p:cNvSpPr/>
          <p:nvPr/>
        </p:nvSpPr>
        <p:spPr>
          <a:xfrm>
            <a:off x="404778" y="4828405"/>
            <a:ext cx="8451839" cy="1815882"/>
          </a:xfrm>
          <a:prstGeom prst="rect">
            <a:avLst/>
          </a:prstGeom>
        </p:spPr>
        <p:txBody>
          <a:bodyPr wrap="square">
            <a:spAutoFit/>
          </a:bodyPr>
          <a:lstStyle/>
          <a:p>
            <a:pPr algn="just"/>
            <a:r>
              <a:rPr lang="es-PA" sz="1400" dirty="0">
                <a:solidFill>
                  <a:srgbClr val="202122"/>
                </a:solidFill>
                <a:latin typeface="Arial" panose="020B0604020202020204" pitchFamily="34" charset="0"/>
              </a:rPr>
              <a:t>(...) Quiero que sepan cuál fue la causa por que estos indios se defendían de tal manera. Han de saber que ellos son sujetos y tributarios de las Amazonas, y sabida nuestra venida, les van a pedir socorro y vinieron hasta diez o doce, que éstas vimos nosotros, que andaban peleando delante de todos los indios como capitanas, y peleaban ellas tan animosamente que los indios no osaban volver las espaldas, y al que las volvía delante de nosotros le mataban a palos, y esta es la causa por donde los indios se defendían tanto. Estas mujeres son muy blancas y altas, y tienen muy largo el cabello y entrenzado y revuelto a la cabeza, y son muy membrudas y andan desnudas en cueros tapadas sus vergüenzas, con sus arcos y flechas en las manos, haciendo tanta guerra como diez indios…</a:t>
            </a:r>
            <a:endParaRPr lang="es-PA" sz="1400" dirty="0"/>
          </a:p>
        </p:txBody>
      </p:sp>
    </p:spTree>
    <p:extLst>
      <p:ext uri="{BB962C8B-B14F-4D97-AF65-F5344CB8AC3E}">
        <p14:creationId xmlns:p14="http://schemas.microsoft.com/office/powerpoint/2010/main" val="3968445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B8397C5-676D-AB41-BB1A-BF98115AA2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6143" y="222926"/>
            <a:ext cx="4757501" cy="6051114"/>
          </a:xfrm>
          <a:prstGeom prst="rect">
            <a:avLst/>
          </a:prstGeom>
        </p:spPr>
      </p:pic>
      <p:pic>
        <p:nvPicPr>
          <p:cNvPr id="6" name="Imagen 5">
            <a:extLst>
              <a:ext uri="{FF2B5EF4-FFF2-40B4-BE49-F238E27FC236}">
                <a16:creationId xmlns:a16="http://schemas.microsoft.com/office/drawing/2014/main" id="{37B2333D-47C8-6E42-9975-E62DB1895B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6143" y="6274040"/>
            <a:ext cx="4040101" cy="622192"/>
          </a:xfrm>
          <a:prstGeom prst="rect">
            <a:avLst/>
          </a:prstGeom>
        </p:spPr>
      </p:pic>
      <p:pic>
        <p:nvPicPr>
          <p:cNvPr id="8" name="Imagen 7">
            <a:extLst>
              <a:ext uri="{FF2B5EF4-FFF2-40B4-BE49-F238E27FC236}">
                <a16:creationId xmlns:a16="http://schemas.microsoft.com/office/drawing/2014/main" id="{5D5866FC-903A-A042-A957-D33506814F7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29384" y="326204"/>
            <a:ext cx="3082354" cy="3088871"/>
          </a:xfrm>
          <a:prstGeom prst="rect">
            <a:avLst/>
          </a:prstGeom>
        </p:spPr>
      </p:pic>
      <p:pic>
        <p:nvPicPr>
          <p:cNvPr id="10" name="Imagen 9">
            <a:extLst>
              <a:ext uri="{FF2B5EF4-FFF2-40B4-BE49-F238E27FC236}">
                <a16:creationId xmlns:a16="http://schemas.microsoft.com/office/drawing/2014/main" id="{D5E8D157-BBCC-C74B-8692-973B00BE9F7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31223" y="3661776"/>
            <a:ext cx="1878676" cy="2923360"/>
          </a:xfrm>
          <a:prstGeom prst="rect">
            <a:avLst/>
          </a:prstGeom>
        </p:spPr>
      </p:pic>
    </p:spTree>
    <p:extLst>
      <p:ext uri="{BB962C8B-B14F-4D97-AF65-F5344CB8AC3E}">
        <p14:creationId xmlns:p14="http://schemas.microsoft.com/office/powerpoint/2010/main" val="2583070366"/>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5547</TotalTime>
  <Words>8172</Words>
  <Application>Microsoft Macintosh PowerPoint</Application>
  <PresentationFormat>Presentación en pantalla (4:3)</PresentationFormat>
  <Paragraphs>338</Paragraphs>
  <Slides>42</Slides>
  <Notes>42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42</vt:i4>
      </vt:variant>
    </vt:vector>
  </HeadingPairs>
  <TitlesOfParts>
    <vt:vector size="47" baseType="lpstr">
      <vt:lpstr>Arial</vt:lpstr>
      <vt:lpstr>Calibri</vt:lpstr>
      <vt:lpstr>Calibri Light</vt:lpstr>
      <vt:lpstr>Klill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Usuario de Microsoft Office</cp:lastModifiedBy>
  <cp:revision>239</cp:revision>
  <dcterms:created xsi:type="dcterms:W3CDTF">2021-03-05T18:01:41Z</dcterms:created>
  <dcterms:modified xsi:type="dcterms:W3CDTF">2021-04-02T09:40:21Z</dcterms:modified>
</cp:coreProperties>
</file>